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 id="2147483959" r:id="rId2"/>
    <p:sldMasterId id="2147483971" r:id="rId3"/>
    <p:sldMasterId id="2147483984" r:id="rId4"/>
    <p:sldMasterId id="2147484003" r:id="rId5"/>
  </p:sldMasterIdLst>
  <p:notesMasterIdLst>
    <p:notesMasterId r:id="rId40"/>
  </p:notesMasterIdLst>
  <p:handoutMasterIdLst>
    <p:handoutMasterId r:id="rId41"/>
  </p:handoutMasterIdLst>
  <p:sldIdLst>
    <p:sldId id="256" r:id="rId6"/>
    <p:sldId id="267" r:id="rId7"/>
    <p:sldId id="385" r:id="rId8"/>
    <p:sldId id="413" r:id="rId9"/>
    <p:sldId id="386" r:id="rId10"/>
    <p:sldId id="414" r:id="rId11"/>
    <p:sldId id="387" r:id="rId12"/>
    <p:sldId id="388" r:id="rId13"/>
    <p:sldId id="393" r:id="rId14"/>
    <p:sldId id="401" r:id="rId15"/>
    <p:sldId id="294" r:id="rId16"/>
    <p:sldId id="269" r:id="rId17"/>
    <p:sldId id="402" r:id="rId18"/>
    <p:sldId id="277" r:id="rId19"/>
    <p:sldId id="410" r:id="rId20"/>
    <p:sldId id="411" r:id="rId21"/>
    <p:sldId id="412" r:id="rId22"/>
    <p:sldId id="384" r:id="rId23"/>
    <p:sldId id="371" r:id="rId24"/>
    <p:sldId id="357" r:id="rId25"/>
    <p:sldId id="339" r:id="rId26"/>
    <p:sldId id="340" r:id="rId27"/>
    <p:sldId id="341" r:id="rId28"/>
    <p:sldId id="342" r:id="rId29"/>
    <p:sldId id="295" r:id="rId30"/>
    <p:sldId id="296" r:id="rId31"/>
    <p:sldId id="280" r:id="rId32"/>
    <p:sldId id="281" r:id="rId33"/>
    <p:sldId id="278" r:id="rId34"/>
    <p:sldId id="279" r:id="rId35"/>
    <p:sldId id="257" r:id="rId36"/>
    <p:sldId id="265" r:id="rId37"/>
    <p:sldId id="394" r:id="rId38"/>
    <p:sldId id="297" r:id="rId39"/>
  </p:sldIdLst>
  <p:sldSz cx="9144000" cy="6858000" type="screen4x3"/>
  <p:notesSz cx="7099300" cy="10234613"/>
  <p:defaultTextStyle>
    <a:defPPr>
      <a:defRPr lang="ja-JP"/>
    </a:defPPr>
    <a:lvl1pPr algn="l" rtl="0" fontAlgn="base">
      <a:spcBef>
        <a:spcPct val="0"/>
      </a:spcBef>
      <a:spcAft>
        <a:spcPct val="0"/>
      </a:spcAft>
      <a:defRPr kumimoji="1" sz="3600" b="1"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3600" b="1"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3600" b="1"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3600" b="1"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3600" b="1"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3600" b="1"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3600" b="1"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3600" b="1"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3600" b="1"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CCFF"/>
    <a:srgbClr val="CCFFFF"/>
    <a:srgbClr val="FFFFCC"/>
    <a:srgbClr val="009900"/>
    <a:srgbClr val="996633"/>
    <a:srgbClr val="FF0000"/>
    <a:srgbClr val="CC9900"/>
    <a:srgbClr val="FF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8753" autoAdjust="0"/>
  </p:normalViewPr>
  <p:slideViewPr>
    <p:cSldViewPr>
      <p:cViewPr varScale="1">
        <p:scale>
          <a:sx n="48" d="100"/>
          <a:sy n="48" d="100"/>
        </p:scale>
        <p:origin x="66" y="1662"/>
      </p:cViewPr>
      <p:guideLst>
        <p:guide orient="horz" pos="2160"/>
        <p:guide pos="2880"/>
      </p:guideLst>
    </p:cSldViewPr>
  </p:slideViewPr>
  <p:outlineViewPr>
    <p:cViewPr>
      <p:scale>
        <a:sx n="33" d="100"/>
        <a:sy n="33" d="100"/>
      </p:scale>
      <p:origin x="252" y="63102"/>
    </p:cViewPr>
  </p:outlineViewPr>
  <p:notesTextViewPr>
    <p:cViewPr>
      <p:scale>
        <a:sx n="100" d="100"/>
        <a:sy n="100" d="100"/>
      </p:scale>
      <p:origin x="0" y="0"/>
    </p:cViewPr>
  </p:notesTextViewPr>
  <p:sorterViewPr>
    <p:cViewPr>
      <p:scale>
        <a:sx n="120" d="100"/>
        <a:sy n="120" d="100"/>
      </p:scale>
      <p:origin x="0" y="3036"/>
    </p:cViewPr>
  </p:sorterViewPr>
  <p:notesViewPr>
    <p:cSldViewPr>
      <p:cViewPr varScale="1">
        <p:scale>
          <a:sx n="43" d="100"/>
          <a:sy n="43" d="100"/>
        </p:scale>
        <p:origin x="-1476"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364" cy="511731"/>
          </a:xfrm>
          <a:prstGeom prst="rect">
            <a:avLst/>
          </a:prstGeom>
          <a:noFill/>
          <a:ln w="9525">
            <a:noFill/>
            <a:miter lim="800000"/>
            <a:headEnd/>
            <a:tailEnd/>
          </a:ln>
          <a:effectLst/>
        </p:spPr>
        <p:txBody>
          <a:bodyPr vert="horz" wrap="square" lIns="99036" tIns="49518" rIns="99036" bIns="49518" numCol="1" anchor="t" anchorCtr="0" compatLnSpc="1">
            <a:prstTxWarp prst="textNoShape">
              <a:avLst/>
            </a:prstTxWarp>
          </a:bodyPr>
          <a:lstStyle>
            <a:lvl1pPr>
              <a:defRPr sz="1300" b="0">
                <a:ea typeface="ＭＳ Ｐゴシック" pitchFamily="50" charset="-128"/>
              </a:defRPr>
            </a:lvl1pPr>
          </a:lstStyle>
          <a:p>
            <a:pPr>
              <a:defRPr/>
            </a:pPr>
            <a:r>
              <a:rPr lang="ja-JP" altLang="en-US"/>
              <a:t>１　イントロダクション</a:t>
            </a:r>
          </a:p>
        </p:txBody>
      </p:sp>
      <p:sp>
        <p:nvSpPr>
          <p:cNvPr id="13315" name="Rectangle 3"/>
          <p:cNvSpPr>
            <a:spLocks noGrp="1" noChangeArrowheads="1"/>
          </p:cNvSpPr>
          <p:nvPr>
            <p:ph type="dt" sz="quarter" idx="1"/>
          </p:nvPr>
        </p:nvSpPr>
        <p:spPr bwMode="auto">
          <a:xfrm>
            <a:off x="4022937" y="0"/>
            <a:ext cx="3076364" cy="511731"/>
          </a:xfrm>
          <a:prstGeom prst="rect">
            <a:avLst/>
          </a:prstGeom>
          <a:noFill/>
          <a:ln w="9525">
            <a:noFill/>
            <a:miter lim="800000"/>
            <a:headEnd/>
            <a:tailEnd/>
          </a:ln>
          <a:effectLst/>
        </p:spPr>
        <p:txBody>
          <a:bodyPr vert="horz" wrap="square" lIns="99036" tIns="49518" rIns="99036" bIns="49518" numCol="1" anchor="t" anchorCtr="0" compatLnSpc="1">
            <a:prstTxWarp prst="textNoShape">
              <a:avLst/>
            </a:prstTxWarp>
          </a:bodyPr>
          <a:lstStyle>
            <a:lvl1pPr algn="r">
              <a:defRPr sz="1300" b="0">
                <a:ea typeface="ＭＳ Ｐゴシック" pitchFamily="50" charset="-128"/>
              </a:defRPr>
            </a:lvl1pPr>
          </a:lstStyle>
          <a:p>
            <a:pPr>
              <a:defRPr/>
            </a:pPr>
            <a:endParaRPr lang="en-US" altLang="ja-JP"/>
          </a:p>
        </p:txBody>
      </p:sp>
      <p:sp>
        <p:nvSpPr>
          <p:cNvPr id="13316" name="Rectangle 4"/>
          <p:cNvSpPr>
            <a:spLocks noGrp="1" noChangeArrowheads="1"/>
          </p:cNvSpPr>
          <p:nvPr>
            <p:ph type="ftr" sz="quarter" idx="2"/>
          </p:nvPr>
        </p:nvSpPr>
        <p:spPr bwMode="auto">
          <a:xfrm>
            <a:off x="0" y="9722883"/>
            <a:ext cx="3076364" cy="511731"/>
          </a:xfrm>
          <a:prstGeom prst="rect">
            <a:avLst/>
          </a:prstGeom>
          <a:noFill/>
          <a:ln w="9525">
            <a:noFill/>
            <a:miter lim="800000"/>
            <a:headEnd/>
            <a:tailEnd/>
          </a:ln>
          <a:effectLst/>
        </p:spPr>
        <p:txBody>
          <a:bodyPr vert="horz" wrap="square" lIns="99036" tIns="49518" rIns="99036" bIns="49518" numCol="1" anchor="b" anchorCtr="0" compatLnSpc="1">
            <a:prstTxWarp prst="textNoShape">
              <a:avLst/>
            </a:prstTxWarp>
          </a:bodyPr>
          <a:lstStyle>
            <a:lvl1pPr>
              <a:defRPr sz="1300" b="0">
                <a:ea typeface="ＭＳ Ｐゴシック" pitchFamily="50" charset="-128"/>
              </a:defRPr>
            </a:lvl1pPr>
          </a:lstStyle>
          <a:p>
            <a:pPr>
              <a:defRPr/>
            </a:pPr>
            <a:endParaRPr lang="en-US" altLang="ja-JP"/>
          </a:p>
        </p:txBody>
      </p:sp>
    </p:spTree>
    <p:extLst>
      <p:ext uri="{BB962C8B-B14F-4D97-AF65-F5344CB8AC3E}">
        <p14:creationId xmlns:p14="http://schemas.microsoft.com/office/powerpoint/2010/main" val="231276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4" cy="511731"/>
          </a:xfrm>
          <a:prstGeom prst="rect">
            <a:avLst/>
          </a:prstGeom>
        </p:spPr>
        <p:txBody>
          <a:bodyPr vert="horz" lIns="99036" tIns="49518" rIns="99036" bIns="49518" rtlCol="0"/>
          <a:lstStyle>
            <a:lvl1pPr algn="l">
              <a:defRPr sz="130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4021294" y="0"/>
            <a:ext cx="3076364" cy="511731"/>
          </a:xfrm>
          <a:prstGeom prst="rect">
            <a:avLst/>
          </a:prstGeom>
        </p:spPr>
        <p:txBody>
          <a:bodyPr vert="horz" lIns="99036" tIns="49518" rIns="99036" bIns="49518" rtlCol="0"/>
          <a:lstStyle>
            <a:lvl1pPr algn="r">
              <a:defRPr sz="1300">
                <a:ea typeface="ＭＳ Ｐゴシック" pitchFamily="50" charset="-128"/>
              </a:defRPr>
            </a:lvl1pPr>
          </a:lstStyle>
          <a:p>
            <a:pPr>
              <a:defRPr/>
            </a:pPr>
            <a:fld id="{C931AA70-C145-422A-AB9B-CEB41FFDA55C}" type="datetimeFigureOut">
              <a:rPr lang="ja-JP" altLang="en-US"/>
              <a:pPr>
                <a:defRPr/>
              </a:pPr>
              <a:t>2018/4/13</a:t>
            </a:fld>
            <a:endParaRPr lang="ja-JP" altLang="en-US"/>
          </a:p>
        </p:txBody>
      </p:sp>
      <p:sp>
        <p:nvSpPr>
          <p:cNvPr id="4" name="スライド イメージ プレースホルダ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036" tIns="49518" rIns="99036" bIns="49518" rtlCol="0" anchor="ctr"/>
          <a:lstStyle/>
          <a:p>
            <a:pPr lvl="0"/>
            <a:endParaRPr lang="ja-JP" altLang="en-US" noProof="0" smtClean="0"/>
          </a:p>
        </p:txBody>
      </p:sp>
      <p:sp>
        <p:nvSpPr>
          <p:cNvPr id="5" name="ノート プレースホルダ 4"/>
          <p:cNvSpPr>
            <a:spLocks noGrp="1"/>
          </p:cNvSpPr>
          <p:nvPr>
            <p:ph type="body" sz="quarter" idx="3"/>
          </p:nvPr>
        </p:nvSpPr>
        <p:spPr>
          <a:xfrm>
            <a:off x="709931" y="4861442"/>
            <a:ext cx="5679440" cy="4605576"/>
          </a:xfrm>
          <a:prstGeom prst="rect">
            <a:avLst/>
          </a:prstGeom>
        </p:spPr>
        <p:txBody>
          <a:bodyPr vert="horz" lIns="99036" tIns="49518" rIns="99036" bIns="4951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721106"/>
            <a:ext cx="3076364" cy="511731"/>
          </a:xfrm>
          <a:prstGeom prst="rect">
            <a:avLst/>
          </a:prstGeom>
        </p:spPr>
        <p:txBody>
          <a:bodyPr vert="horz" lIns="99036" tIns="49518" rIns="99036" bIns="49518" rtlCol="0" anchor="b"/>
          <a:lstStyle>
            <a:lvl1pPr algn="l">
              <a:defRPr sz="130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4021294" y="9721106"/>
            <a:ext cx="3076364" cy="511731"/>
          </a:xfrm>
          <a:prstGeom prst="rect">
            <a:avLst/>
          </a:prstGeom>
        </p:spPr>
        <p:txBody>
          <a:bodyPr vert="horz" lIns="99036" tIns="49518" rIns="99036" bIns="49518" rtlCol="0" anchor="b"/>
          <a:lstStyle>
            <a:lvl1pPr algn="r">
              <a:defRPr sz="1300">
                <a:ea typeface="ＭＳ Ｐゴシック" pitchFamily="50" charset="-128"/>
              </a:defRPr>
            </a:lvl1pPr>
          </a:lstStyle>
          <a:p>
            <a:pPr>
              <a:defRPr/>
            </a:pPr>
            <a:fld id="{C70D4CE0-7A8F-4B5E-A544-CF06E41788A0}" type="slidenum">
              <a:rPr lang="ja-JP" altLang="en-US"/>
              <a:pPr>
                <a:defRPr/>
              </a:pPr>
              <a:t>‹#›</a:t>
            </a:fld>
            <a:endParaRPr lang="ja-JP" altLang="en-US"/>
          </a:p>
        </p:txBody>
      </p:sp>
    </p:spTree>
    <p:extLst>
      <p:ext uri="{BB962C8B-B14F-4D97-AF65-F5344CB8AC3E}">
        <p14:creationId xmlns:p14="http://schemas.microsoft.com/office/powerpoint/2010/main" val="542787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78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068DBB27-B330-4265-88BA-10D4AC53BEB4}" type="slidenum">
              <a:rPr lang="ja-JP" altLang="en-US" sz="1300"/>
              <a:pPr eaLnBrk="1" hangingPunct="1"/>
              <a:t>1</a:t>
            </a:fld>
            <a:endParaRPr lang="ja-JP" altLang="en-US" sz="1300"/>
          </a:p>
        </p:txBody>
      </p:sp>
    </p:spTree>
    <p:extLst>
      <p:ext uri="{BB962C8B-B14F-4D97-AF65-F5344CB8AC3E}">
        <p14:creationId xmlns:p14="http://schemas.microsoft.com/office/powerpoint/2010/main" val="1959127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392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6642A412-510A-4807-AD00-0A41B43FE908}" type="slidenum">
              <a:rPr lang="ja-JP" altLang="en-US" sz="1300"/>
              <a:pPr eaLnBrk="1" hangingPunct="1"/>
              <a:t>24</a:t>
            </a:fld>
            <a:endParaRPr lang="ja-JP" altLang="en-US" sz="1300"/>
          </a:p>
        </p:txBody>
      </p:sp>
    </p:spTree>
    <p:extLst>
      <p:ext uri="{BB962C8B-B14F-4D97-AF65-F5344CB8AC3E}">
        <p14:creationId xmlns:p14="http://schemas.microsoft.com/office/powerpoint/2010/main" val="183836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02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77A60F48-14FE-405A-97AD-BCC5D51CEAB6}" type="slidenum">
              <a:rPr lang="ja-JP" altLang="en-US" sz="1300"/>
              <a:pPr eaLnBrk="1" hangingPunct="1"/>
              <a:t>25</a:t>
            </a:fld>
            <a:endParaRPr lang="ja-JP" altLang="en-US" sz="1300"/>
          </a:p>
        </p:txBody>
      </p:sp>
    </p:spTree>
    <p:extLst>
      <p:ext uri="{BB962C8B-B14F-4D97-AF65-F5344CB8AC3E}">
        <p14:creationId xmlns:p14="http://schemas.microsoft.com/office/powerpoint/2010/main" val="386826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13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D9AB189D-A62B-444A-B50D-0AA7BFF810E0}" type="slidenum">
              <a:rPr lang="ja-JP" altLang="en-US" sz="1300"/>
              <a:pPr eaLnBrk="1" hangingPunct="1"/>
              <a:t>26</a:t>
            </a:fld>
            <a:endParaRPr lang="ja-JP" altLang="en-US" sz="1300"/>
          </a:p>
        </p:txBody>
      </p:sp>
    </p:spTree>
    <p:extLst>
      <p:ext uri="{BB962C8B-B14F-4D97-AF65-F5344CB8AC3E}">
        <p14:creationId xmlns:p14="http://schemas.microsoft.com/office/powerpoint/2010/main" val="151998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23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49871F1F-A4BD-42B0-867D-79400BE53371}" type="slidenum">
              <a:rPr lang="ja-JP" altLang="en-US" sz="1300"/>
              <a:pPr eaLnBrk="1" hangingPunct="1"/>
              <a:t>27</a:t>
            </a:fld>
            <a:endParaRPr lang="ja-JP" altLang="en-US" sz="1300"/>
          </a:p>
        </p:txBody>
      </p:sp>
    </p:spTree>
    <p:extLst>
      <p:ext uri="{BB962C8B-B14F-4D97-AF65-F5344CB8AC3E}">
        <p14:creationId xmlns:p14="http://schemas.microsoft.com/office/powerpoint/2010/main" val="1651048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33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CFFF1E71-EEDB-4A2A-916C-4DD6F0C5E154}" type="slidenum">
              <a:rPr lang="ja-JP" altLang="en-US" sz="1300"/>
              <a:pPr eaLnBrk="1" hangingPunct="1"/>
              <a:t>28</a:t>
            </a:fld>
            <a:endParaRPr lang="ja-JP" altLang="en-US" sz="1300"/>
          </a:p>
        </p:txBody>
      </p:sp>
    </p:spTree>
    <p:extLst>
      <p:ext uri="{BB962C8B-B14F-4D97-AF65-F5344CB8AC3E}">
        <p14:creationId xmlns:p14="http://schemas.microsoft.com/office/powerpoint/2010/main" val="2282211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43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43AAD6B8-C5C3-4FF0-8851-59E1F9EE3331}" type="slidenum">
              <a:rPr lang="ja-JP" altLang="en-US" sz="1300"/>
              <a:pPr eaLnBrk="1" hangingPunct="1"/>
              <a:t>29</a:t>
            </a:fld>
            <a:endParaRPr lang="ja-JP" altLang="en-US" sz="1300"/>
          </a:p>
        </p:txBody>
      </p:sp>
    </p:spTree>
    <p:extLst>
      <p:ext uri="{BB962C8B-B14F-4D97-AF65-F5344CB8AC3E}">
        <p14:creationId xmlns:p14="http://schemas.microsoft.com/office/powerpoint/2010/main" val="2324112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54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2F3F0EFE-C0B2-405B-B598-56A80E2B2AA3}" type="slidenum">
              <a:rPr lang="ja-JP" altLang="en-US" sz="1300"/>
              <a:pPr eaLnBrk="1" hangingPunct="1"/>
              <a:t>30</a:t>
            </a:fld>
            <a:endParaRPr lang="ja-JP" altLang="en-US" sz="1300"/>
          </a:p>
        </p:txBody>
      </p:sp>
    </p:spTree>
    <p:extLst>
      <p:ext uri="{BB962C8B-B14F-4D97-AF65-F5344CB8AC3E}">
        <p14:creationId xmlns:p14="http://schemas.microsoft.com/office/powerpoint/2010/main" val="225580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7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6B958B37-0ABA-45C7-90D0-030162F56345}" type="slidenum">
              <a:rPr lang="ja-JP" altLang="en-US" sz="1300"/>
              <a:pPr eaLnBrk="1" hangingPunct="1"/>
              <a:t>31</a:t>
            </a:fld>
            <a:endParaRPr lang="ja-JP" altLang="en-US" sz="1300"/>
          </a:p>
        </p:txBody>
      </p:sp>
    </p:spTree>
    <p:extLst>
      <p:ext uri="{BB962C8B-B14F-4D97-AF65-F5344CB8AC3E}">
        <p14:creationId xmlns:p14="http://schemas.microsoft.com/office/powerpoint/2010/main" val="3376772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84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363151CD-2847-47A1-9A73-F45C06249379}" type="slidenum">
              <a:rPr lang="ja-JP" altLang="en-US" sz="1300"/>
              <a:pPr eaLnBrk="1" hangingPunct="1"/>
              <a:t>32</a:t>
            </a:fld>
            <a:endParaRPr lang="ja-JP" altLang="en-US" sz="1300"/>
          </a:p>
        </p:txBody>
      </p:sp>
    </p:spTree>
    <p:extLst>
      <p:ext uri="{BB962C8B-B14F-4D97-AF65-F5344CB8AC3E}">
        <p14:creationId xmlns:p14="http://schemas.microsoft.com/office/powerpoint/2010/main" val="3926387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95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A17136EC-B353-4091-BBD4-47A40E2B794E}" type="slidenum">
              <a:rPr lang="ja-JP" altLang="en-US" sz="1300"/>
              <a:pPr eaLnBrk="1" hangingPunct="1"/>
              <a:t>34</a:t>
            </a:fld>
            <a:endParaRPr lang="ja-JP" altLang="en-US" sz="1300"/>
          </a:p>
        </p:txBody>
      </p:sp>
    </p:spTree>
    <p:extLst>
      <p:ext uri="{BB962C8B-B14F-4D97-AF65-F5344CB8AC3E}">
        <p14:creationId xmlns:p14="http://schemas.microsoft.com/office/powerpoint/2010/main" val="120708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60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35581D2A-0BFB-4521-BC1A-F9516875B86C}" type="slidenum">
              <a:rPr lang="ja-JP" altLang="en-US" sz="1300"/>
              <a:pPr eaLnBrk="1" hangingPunct="1"/>
              <a:t>2</a:t>
            </a:fld>
            <a:endParaRPr lang="ja-JP" altLang="en-US" sz="1300"/>
          </a:p>
        </p:txBody>
      </p:sp>
    </p:spTree>
    <p:extLst>
      <p:ext uri="{BB962C8B-B14F-4D97-AF65-F5344CB8AC3E}">
        <p14:creationId xmlns:p14="http://schemas.microsoft.com/office/powerpoint/2010/main" val="102481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0205829-7FC8-446E-BBF9-BC8651330565}" type="slidenum">
              <a:rPr kumimoji="1" lang="ja-JP" altLang="en-US" smtClean="0"/>
              <a:pPr/>
              <a:t>9</a:t>
            </a:fld>
            <a:endParaRPr kumimoji="1" lang="ja-JP" altLang="en-US" dirty="0"/>
          </a:p>
        </p:txBody>
      </p:sp>
    </p:spTree>
    <p:extLst>
      <p:ext uri="{BB962C8B-B14F-4D97-AF65-F5344CB8AC3E}">
        <p14:creationId xmlns:p14="http://schemas.microsoft.com/office/powerpoint/2010/main" val="387658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79F3EBF2-231E-4334-9062-23E33806F844}" type="slidenum">
              <a:rPr lang="ja-JP" altLang="en-US" sz="1300"/>
              <a:pPr eaLnBrk="1" hangingPunct="1"/>
              <a:t>11</a:t>
            </a:fld>
            <a:endParaRPr lang="ja-JP" altLang="en-US" sz="1300"/>
          </a:p>
        </p:txBody>
      </p:sp>
    </p:spTree>
    <p:extLst>
      <p:ext uri="{BB962C8B-B14F-4D97-AF65-F5344CB8AC3E}">
        <p14:creationId xmlns:p14="http://schemas.microsoft.com/office/powerpoint/2010/main" val="240981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80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10E7557A-B7F4-4561-8FD3-5D57D76E70E6}" type="slidenum">
              <a:rPr lang="ja-JP" altLang="en-US" sz="1300"/>
              <a:pPr eaLnBrk="1" hangingPunct="1"/>
              <a:t>12</a:t>
            </a:fld>
            <a:endParaRPr lang="ja-JP" altLang="en-US" sz="1300"/>
          </a:p>
        </p:txBody>
      </p:sp>
    </p:spTree>
    <p:extLst>
      <p:ext uri="{BB962C8B-B14F-4D97-AF65-F5344CB8AC3E}">
        <p14:creationId xmlns:p14="http://schemas.microsoft.com/office/powerpoint/2010/main" val="297682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4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4D04444F-5986-403D-AB71-E3076C2DB5C5}" type="slidenum">
              <a:rPr lang="ja-JP" altLang="en-US" sz="1300"/>
              <a:pPr eaLnBrk="1" hangingPunct="1"/>
              <a:t>14</a:t>
            </a:fld>
            <a:endParaRPr lang="ja-JP" altLang="en-US" sz="1300"/>
          </a:p>
        </p:txBody>
      </p:sp>
    </p:spTree>
    <p:extLst>
      <p:ext uri="{BB962C8B-B14F-4D97-AF65-F5344CB8AC3E}">
        <p14:creationId xmlns:p14="http://schemas.microsoft.com/office/powerpoint/2010/main" val="84587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35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0A1FE41F-B68E-4154-87E3-581739ABF532}" type="slidenum">
              <a:rPr lang="ja-JP" altLang="en-US" sz="1300"/>
              <a:pPr eaLnBrk="1" hangingPunct="1"/>
              <a:t>21</a:t>
            </a:fld>
            <a:endParaRPr lang="ja-JP" altLang="en-US" sz="1300"/>
          </a:p>
        </p:txBody>
      </p:sp>
    </p:spTree>
    <p:extLst>
      <p:ext uri="{BB962C8B-B14F-4D97-AF65-F5344CB8AC3E}">
        <p14:creationId xmlns:p14="http://schemas.microsoft.com/office/powerpoint/2010/main" val="9103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361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367F3911-F2F7-4686-A276-88A1596CBBC6}" type="slidenum">
              <a:rPr lang="ja-JP" altLang="en-US" sz="1300"/>
              <a:pPr eaLnBrk="1" hangingPunct="1"/>
              <a:t>22</a:t>
            </a:fld>
            <a:endParaRPr lang="ja-JP" altLang="en-US" sz="1300"/>
          </a:p>
        </p:txBody>
      </p:sp>
    </p:spTree>
    <p:extLst>
      <p:ext uri="{BB962C8B-B14F-4D97-AF65-F5344CB8AC3E}">
        <p14:creationId xmlns:p14="http://schemas.microsoft.com/office/powerpoint/2010/main" val="1409576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382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900" b="1">
                <a:solidFill>
                  <a:schemeClr val="tx1"/>
                </a:solidFill>
                <a:latin typeface="Times New Roman" pitchFamily="18" charset="0"/>
                <a:ea typeface="ＭＳ Ｐゴシック" charset="-128"/>
              </a:defRPr>
            </a:lvl1pPr>
            <a:lvl2pPr marL="804674" indent="-309490" eaLnBrk="0" hangingPunct="0">
              <a:defRPr kumimoji="1" sz="3900" b="1">
                <a:solidFill>
                  <a:schemeClr val="tx1"/>
                </a:solidFill>
                <a:latin typeface="Times New Roman" pitchFamily="18" charset="0"/>
                <a:ea typeface="ＭＳ Ｐゴシック" charset="-128"/>
              </a:defRPr>
            </a:lvl2pPr>
            <a:lvl3pPr marL="1237960" indent="-247592" eaLnBrk="0" hangingPunct="0">
              <a:defRPr kumimoji="1" sz="3900" b="1">
                <a:solidFill>
                  <a:schemeClr val="tx1"/>
                </a:solidFill>
                <a:latin typeface="Times New Roman" pitchFamily="18" charset="0"/>
                <a:ea typeface="ＭＳ Ｐゴシック" charset="-128"/>
              </a:defRPr>
            </a:lvl3pPr>
            <a:lvl4pPr marL="1733144" indent="-247592" eaLnBrk="0" hangingPunct="0">
              <a:defRPr kumimoji="1" sz="3900" b="1">
                <a:solidFill>
                  <a:schemeClr val="tx1"/>
                </a:solidFill>
                <a:latin typeface="Times New Roman" pitchFamily="18" charset="0"/>
                <a:ea typeface="ＭＳ Ｐゴシック" charset="-128"/>
              </a:defRPr>
            </a:lvl4pPr>
            <a:lvl5pPr marL="2228329" indent="-247592" eaLnBrk="0" hangingPunct="0">
              <a:defRPr kumimoji="1" sz="3900" b="1">
                <a:solidFill>
                  <a:schemeClr val="tx1"/>
                </a:solidFill>
                <a:latin typeface="Times New Roman" pitchFamily="18" charset="0"/>
                <a:ea typeface="ＭＳ Ｐゴシック" charset="-128"/>
              </a:defRPr>
            </a:lvl5pPr>
            <a:lvl6pPr marL="2723512"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6pPr>
            <a:lvl7pPr marL="3218696"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7pPr>
            <a:lvl8pPr marL="3713881"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8pPr>
            <a:lvl9pPr marL="4209064" indent="-247592" eaLnBrk="0" fontAlgn="base" hangingPunct="0">
              <a:spcBef>
                <a:spcPct val="0"/>
              </a:spcBef>
              <a:spcAft>
                <a:spcPct val="0"/>
              </a:spcAft>
              <a:defRPr kumimoji="1" sz="3900" b="1">
                <a:solidFill>
                  <a:schemeClr val="tx1"/>
                </a:solidFill>
                <a:latin typeface="Times New Roman" pitchFamily="18" charset="0"/>
                <a:ea typeface="ＭＳ Ｐゴシック" charset="-128"/>
              </a:defRPr>
            </a:lvl9pPr>
          </a:lstStyle>
          <a:p>
            <a:pPr eaLnBrk="1" hangingPunct="1"/>
            <a:fld id="{0F5B3D5B-18E0-4E6B-A610-023930F3FFA6}" type="slidenum">
              <a:rPr lang="ja-JP" altLang="en-US" sz="1300"/>
              <a:pPr eaLnBrk="1" hangingPunct="1"/>
              <a:t>23</a:t>
            </a:fld>
            <a:endParaRPr lang="ja-JP" altLang="en-US" sz="1300"/>
          </a:p>
        </p:txBody>
      </p:sp>
    </p:spTree>
    <p:extLst>
      <p:ext uri="{BB962C8B-B14F-4D97-AF65-F5344CB8AC3E}">
        <p14:creationId xmlns:p14="http://schemas.microsoft.com/office/powerpoint/2010/main" val="2278188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4EB3F635-B7C9-4EA4-BCA2-97709938786E}" type="slidenum">
              <a:rPr lang="en-US" altLang="ja-JP" smtClean="0"/>
              <a:pPr>
                <a:defRPr/>
              </a:pPr>
              <a:t>‹#›</a:t>
            </a:fld>
            <a:endParaRPr lang="en-US" altLang="ja-JP"/>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12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BFCB1907-42B8-48AB-8C4D-BA1EE49D8A22}" type="slidenum">
              <a:rPr lang="en-US" altLang="ja-JP" smtClean="0"/>
              <a:pPr>
                <a:defRPr/>
              </a:pPr>
              <a:t>‹#›</a:t>
            </a:fld>
            <a:endParaRPr lang="en-US" altLang="ja-JP"/>
          </a:p>
        </p:txBody>
      </p:sp>
    </p:spTree>
    <p:extLst>
      <p:ext uri="{BB962C8B-B14F-4D97-AF65-F5344CB8AC3E}">
        <p14:creationId xmlns:p14="http://schemas.microsoft.com/office/powerpoint/2010/main" val="170053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51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803DDD20-FAB1-48B7-848A-903D10ACC247}" type="slidenum">
              <a:rPr lang="en-US" altLang="ja-JP" smtClean="0"/>
              <a:pPr>
                <a:defRPr/>
              </a:pPr>
              <a:t>‹#›</a:t>
            </a:fld>
            <a:endParaRPr lang="en-US" altLang="ja-JP"/>
          </a:p>
        </p:txBody>
      </p:sp>
    </p:spTree>
    <p:extLst>
      <p:ext uri="{BB962C8B-B14F-4D97-AF65-F5344CB8AC3E}">
        <p14:creationId xmlns:p14="http://schemas.microsoft.com/office/powerpoint/2010/main" val="291125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32267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BD54D28D-D382-4082-A596-D3D6CC35A0C5}" type="slidenum">
              <a:rPr lang="en-US" altLang="ja-JP" smtClean="0"/>
              <a:pPr>
                <a:defRPr/>
              </a:pPr>
              <a:t>‹#›</a:t>
            </a:fld>
            <a:endParaRPr lang="en-US" altLang="ja-JP"/>
          </a:p>
        </p:txBody>
      </p:sp>
    </p:spTree>
    <p:extLst>
      <p:ext uri="{BB962C8B-B14F-4D97-AF65-F5344CB8AC3E}">
        <p14:creationId xmlns:p14="http://schemas.microsoft.com/office/powerpoint/2010/main" val="152100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A5F9BE2A-AFC6-47E5-B87A-C5DE2C4ED03A}" type="slidenum">
              <a:rPr lang="en-US" altLang="ja-JP" smtClean="0"/>
              <a:pPr>
                <a:defRPr/>
              </a:pPr>
              <a:t>‹#›</a:t>
            </a:fld>
            <a:endParaRPr lang="en-US" altLang="ja-JP"/>
          </a:p>
        </p:txBody>
      </p:sp>
    </p:spTree>
    <p:extLst>
      <p:ext uri="{BB962C8B-B14F-4D97-AF65-F5344CB8AC3E}">
        <p14:creationId xmlns:p14="http://schemas.microsoft.com/office/powerpoint/2010/main" val="353352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ja-JP"/>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84335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BFCB1907-42B8-48AB-8C4D-BA1EE49D8A22}" type="slidenum">
              <a:rPr lang="en-US" altLang="ja-JP" smtClean="0"/>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338903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607322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109198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213"/>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214"/>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215"/>
          <p:cNvSpPr>
            <a:spLocks noGrp="1" noChangeArrowheads="1"/>
          </p:cNvSpPr>
          <p:nvPr>
            <p:ph type="sldNum" sz="quarter" idx="12"/>
          </p:nvPr>
        </p:nvSpPr>
        <p:spPr>
          <a:ln/>
        </p:spPr>
        <p:txBody>
          <a:bodyPr/>
          <a:lstStyle>
            <a:lvl1pPr>
              <a:defRPr/>
            </a:lvl1pPr>
          </a:lstStyle>
          <a:p>
            <a:pPr>
              <a:defRPr/>
            </a:pPr>
            <a:fld id="{B57B0B48-B11A-4C35-B663-CD94ED8D051C}" type="slidenum">
              <a:rPr lang="en-US" altLang="ja-JP"/>
              <a:pPr>
                <a:defRPr/>
              </a:pPr>
              <a:t>‹#›</a:t>
            </a:fld>
            <a:endParaRPr lang="en-US" altLang="ja-JP"/>
          </a:p>
        </p:txBody>
      </p:sp>
    </p:spTree>
    <p:extLst>
      <p:ext uri="{BB962C8B-B14F-4D97-AF65-F5344CB8AC3E}">
        <p14:creationId xmlns:p14="http://schemas.microsoft.com/office/powerpoint/2010/main" val="2630060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フリーフォーム 4"/>
          <p:cNvSpPr>
            <a:spLocks noEditPoints="1"/>
          </p:cNvSpPr>
          <p:nvPr/>
        </p:nvSpPr>
        <p:spPr bwMode="auto">
          <a:xfrm>
            <a:off x="-2382" y="12700"/>
            <a:ext cx="9146382"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98" tIns="34299" rIns="68598" bIns="34299" numCol="1" anchor="t" anchorCtr="0" compatLnSpc="1">
            <a:prstTxWarp prst="textNoShape">
              <a:avLst/>
            </a:prstTxWarp>
          </a:bodyPr>
          <a:lstStyle/>
          <a:p>
            <a:pPr lvl="0"/>
            <a:endParaRPr kumimoji="1" lang="ja-JP" altLang="en-US" sz="2701" dirty="0">
              <a:solidFill>
                <a:schemeClr val="lt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913448" y="1828800"/>
            <a:ext cx="7317105" cy="3048001"/>
          </a:xfrm>
        </p:spPr>
        <p:txBody>
          <a:bodyPr>
            <a:normAutofit/>
          </a:bodyPr>
          <a:lstStyle>
            <a:lvl1pPr latinLnBrk="0">
              <a:defRPr kumimoji="1" lang="ja-JP" sz="3301"/>
            </a:lvl1pPr>
          </a:lstStyle>
          <a:p>
            <a:r>
              <a:rPr kumimoji="1" lang="ja-JP" altLang="en-US" smtClean="0"/>
              <a:t>マスター タイトルの書式設定</a:t>
            </a:r>
            <a:endParaRPr kumimoji="1" lang="ja-JP" dirty="0"/>
          </a:p>
        </p:txBody>
      </p:sp>
      <p:sp>
        <p:nvSpPr>
          <p:cNvPr id="3" name="サブタイトル 2"/>
          <p:cNvSpPr>
            <a:spLocks noGrp="1"/>
          </p:cNvSpPr>
          <p:nvPr>
            <p:ph type="subTitle" idx="1"/>
          </p:nvPr>
        </p:nvSpPr>
        <p:spPr>
          <a:xfrm>
            <a:off x="913449" y="5029200"/>
            <a:ext cx="5887983" cy="1143000"/>
          </a:xfrm>
        </p:spPr>
        <p:txBody>
          <a:bodyPr>
            <a:normAutofit/>
          </a:bodyPr>
          <a:lstStyle>
            <a:lvl1pPr marL="0" indent="0" algn="l" latinLnBrk="0">
              <a:spcBef>
                <a:spcPts val="0"/>
              </a:spcBef>
              <a:buNone/>
              <a:defRPr kumimoji="1" lang="ja-JP" sz="1500">
                <a:solidFill>
                  <a:schemeClr val="tx1"/>
                </a:solidFill>
              </a:defRPr>
            </a:lvl1pPr>
            <a:lvl2pPr marL="342991" indent="0" algn="ctr" latinLnBrk="0">
              <a:buNone/>
              <a:defRPr kumimoji="1" lang="ja-JP">
                <a:solidFill>
                  <a:schemeClr val="tx1">
                    <a:tint val="75000"/>
                  </a:schemeClr>
                </a:solidFill>
              </a:defRPr>
            </a:lvl2pPr>
            <a:lvl3pPr marL="685983" indent="0" algn="ctr" latinLnBrk="0">
              <a:buNone/>
              <a:defRPr kumimoji="1" lang="ja-JP">
                <a:solidFill>
                  <a:schemeClr val="tx1">
                    <a:tint val="75000"/>
                  </a:schemeClr>
                </a:solidFill>
              </a:defRPr>
            </a:lvl3pPr>
            <a:lvl4pPr marL="1028974" indent="0" algn="ctr" latinLnBrk="0">
              <a:buNone/>
              <a:defRPr kumimoji="1" lang="ja-JP">
                <a:solidFill>
                  <a:schemeClr val="tx1">
                    <a:tint val="75000"/>
                  </a:schemeClr>
                </a:solidFill>
              </a:defRPr>
            </a:lvl4pPr>
            <a:lvl5pPr marL="1371966" indent="0" algn="ctr" latinLnBrk="0">
              <a:buNone/>
              <a:defRPr kumimoji="1" lang="ja-JP">
                <a:solidFill>
                  <a:schemeClr val="tx1">
                    <a:tint val="75000"/>
                  </a:schemeClr>
                </a:solidFill>
              </a:defRPr>
            </a:lvl5pPr>
            <a:lvl6pPr marL="1714957" indent="0" algn="ctr" latinLnBrk="0">
              <a:buNone/>
              <a:defRPr kumimoji="1" lang="ja-JP">
                <a:solidFill>
                  <a:schemeClr val="tx1">
                    <a:tint val="75000"/>
                  </a:schemeClr>
                </a:solidFill>
              </a:defRPr>
            </a:lvl6pPr>
            <a:lvl7pPr marL="2057949" indent="0" algn="ctr" latinLnBrk="0">
              <a:buNone/>
              <a:defRPr kumimoji="1" lang="ja-JP">
                <a:solidFill>
                  <a:schemeClr val="tx1">
                    <a:tint val="75000"/>
                  </a:schemeClr>
                </a:solidFill>
              </a:defRPr>
            </a:lvl7pPr>
            <a:lvl8pPr marL="2400940" indent="0" algn="ctr" latinLnBrk="0">
              <a:buNone/>
              <a:defRPr kumimoji="1" lang="ja-JP">
                <a:solidFill>
                  <a:schemeClr val="tx1">
                    <a:tint val="75000"/>
                  </a:schemeClr>
                </a:solidFill>
              </a:defRPr>
            </a:lvl8pPr>
            <a:lvl9pPr marL="2743932" indent="0" algn="ctr" latinLnBrk="0">
              <a:buNone/>
              <a:defRPr kumimoji="1" lang="ja-JP">
                <a:solidFill>
                  <a:schemeClr val="tx1">
                    <a:tint val="75000"/>
                  </a:schemeClr>
                </a:solidFill>
              </a:defRPr>
            </a:lvl9pPr>
          </a:lstStyle>
          <a:p>
            <a:r>
              <a:rPr kumimoji="1" lang="ja-JP" altLang="en-US" smtClean="0"/>
              <a:t>マスター サブタイトルの書式設定</a:t>
            </a:r>
            <a:endParaRPr kumimoji="1" lang="ja-JP" dirty="0"/>
          </a:p>
        </p:txBody>
      </p:sp>
    </p:spTree>
    <p:extLst>
      <p:ext uri="{BB962C8B-B14F-4D97-AF65-F5344CB8AC3E}">
        <p14:creationId xmlns:p14="http://schemas.microsoft.com/office/powerpoint/2010/main" val="12751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p:txBody>
          <a:bodyPr/>
          <a:lstStyle>
            <a:lvl5pPr latinLnBrk="0">
              <a:defRPr kumimoji="1" lang="ja-JP"/>
            </a:lvl5pPr>
            <a:lvl6pPr latinLnBrk="0">
              <a:defRPr kumimoji="1" lang="ja-JP"/>
            </a:lvl6pPr>
            <a:lvl7pPr latinLnBrk="0">
              <a:defRPr kumimoji="1" lang="ja-JP" baseline="0"/>
            </a:lvl7pPr>
            <a:lvl8pPr latinLnBrk="0">
              <a:defRPr kumimoji="1" lang="ja-JP" baseline="0"/>
            </a:lvl8pPr>
            <a:lvl9pPr latinLnBrk="0">
              <a:defRPr kumimoji="1" lang="ja-JP" baseline="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BFCB1907-42B8-48AB-8C4D-BA1EE49D8A22}" type="slidenum">
              <a:rPr lang="en-US" altLang="ja-JP" smtClean="0"/>
              <a:pPr>
                <a:defRPr/>
              </a:pPr>
              <a:t>‹#›</a:t>
            </a:fld>
            <a:endParaRPr lang="en-US" altLang="ja-JP"/>
          </a:p>
        </p:txBody>
      </p:sp>
    </p:spTree>
    <p:extLst>
      <p:ext uri="{BB962C8B-B14F-4D97-AF65-F5344CB8AC3E}">
        <p14:creationId xmlns:p14="http://schemas.microsoft.com/office/powerpoint/2010/main" val="335447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13449" y="3429001"/>
            <a:ext cx="7317105" cy="2362199"/>
          </a:xfrm>
        </p:spPr>
        <p:txBody>
          <a:bodyPr anchor="b">
            <a:normAutofit/>
          </a:bodyPr>
          <a:lstStyle>
            <a:lvl1pPr algn="l" latinLnBrk="0">
              <a:defRPr kumimoji="1" lang="ja-JP" sz="3301" b="0" cap="all"/>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910100" y="685802"/>
            <a:ext cx="5891331" cy="1142999"/>
          </a:xfrm>
        </p:spPr>
        <p:txBody>
          <a:bodyPr anchor="t"/>
          <a:lstStyle>
            <a:lvl1pPr marL="0" indent="0" latinLnBrk="0">
              <a:spcBef>
                <a:spcPts val="0"/>
              </a:spcBef>
              <a:buNone/>
              <a:defRPr kumimoji="1" lang="ja-JP" sz="1500">
                <a:solidFill>
                  <a:schemeClr val="tx1"/>
                </a:solidFill>
              </a:defRPr>
            </a:lvl1pPr>
            <a:lvl2pPr marL="342991" indent="0" latinLnBrk="0">
              <a:buNone/>
              <a:defRPr kumimoji="1" lang="ja-JP" sz="1350">
                <a:solidFill>
                  <a:schemeClr val="tx1">
                    <a:tint val="75000"/>
                  </a:schemeClr>
                </a:solidFill>
              </a:defRPr>
            </a:lvl2pPr>
            <a:lvl3pPr marL="685983" indent="0" latinLnBrk="0">
              <a:buNone/>
              <a:defRPr kumimoji="1" lang="ja-JP" sz="1200">
                <a:solidFill>
                  <a:schemeClr val="tx1">
                    <a:tint val="75000"/>
                  </a:schemeClr>
                </a:solidFill>
              </a:defRPr>
            </a:lvl3pPr>
            <a:lvl4pPr marL="1028974" indent="0" latinLnBrk="0">
              <a:buNone/>
              <a:defRPr kumimoji="1" lang="ja-JP" sz="1050">
                <a:solidFill>
                  <a:schemeClr val="tx1">
                    <a:tint val="75000"/>
                  </a:schemeClr>
                </a:solidFill>
              </a:defRPr>
            </a:lvl4pPr>
            <a:lvl5pPr marL="1371966" indent="0" latinLnBrk="0">
              <a:buNone/>
              <a:defRPr kumimoji="1" lang="ja-JP" sz="1050">
                <a:solidFill>
                  <a:schemeClr val="tx1">
                    <a:tint val="75000"/>
                  </a:schemeClr>
                </a:solidFill>
              </a:defRPr>
            </a:lvl5pPr>
            <a:lvl6pPr marL="1714957" indent="0" latinLnBrk="0">
              <a:buNone/>
              <a:defRPr kumimoji="1" lang="ja-JP" sz="1050">
                <a:solidFill>
                  <a:schemeClr val="tx1">
                    <a:tint val="75000"/>
                  </a:schemeClr>
                </a:solidFill>
              </a:defRPr>
            </a:lvl6pPr>
            <a:lvl7pPr marL="2057949" indent="0" latinLnBrk="0">
              <a:buNone/>
              <a:defRPr kumimoji="1" lang="ja-JP" sz="1050">
                <a:solidFill>
                  <a:schemeClr val="tx1">
                    <a:tint val="75000"/>
                  </a:schemeClr>
                </a:solidFill>
              </a:defRPr>
            </a:lvl7pPr>
            <a:lvl8pPr marL="2400940" indent="0" latinLnBrk="0">
              <a:buNone/>
              <a:defRPr kumimoji="1" lang="ja-JP" sz="1050">
                <a:solidFill>
                  <a:schemeClr val="tx1">
                    <a:tint val="75000"/>
                  </a:schemeClr>
                </a:solidFill>
              </a:defRPr>
            </a:lvl8pPr>
            <a:lvl9pPr marL="2743932" indent="0" latinLnBrk="0">
              <a:buNone/>
              <a:defRPr kumimoji="1" lang="ja-JP" sz="105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350065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sz="half" idx="1"/>
          </p:nvPr>
        </p:nvSpPr>
        <p:spPr>
          <a:xfrm>
            <a:off x="925200" y="1828800"/>
            <a:ext cx="3532470" cy="4343400"/>
          </a:xfrm>
        </p:spPr>
        <p:txBody>
          <a:bodyPr>
            <a:normAutofit/>
          </a:bodyPr>
          <a:lstStyle>
            <a:lvl1pPr latinLnBrk="0">
              <a:defRPr kumimoji="1" lang="ja-JP" sz="1800"/>
            </a:lvl1pPr>
            <a:lvl2pPr latinLnBrk="0">
              <a:defRPr kumimoji="1" lang="ja-JP" sz="1500"/>
            </a:lvl2pPr>
            <a:lvl3pPr latinLnBrk="0">
              <a:defRPr kumimoji="1" lang="ja-JP" sz="1350"/>
            </a:lvl3pPr>
            <a:lvl4pPr latinLnBrk="0">
              <a:defRPr kumimoji="1" lang="ja-JP" sz="1200"/>
            </a:lvl4pPr>
            <a:lvl5pPr latinLnBrk="0">
              <a:defRPr kumimoji="1" lang="ja-JP" sz="1200"/>
            </a:lvl5pPr>
            <a:lvl6pPr latinLnBrk="0">
              <a:defRPr kumimoji="1" lang="ja-JP" sz="1200"/>
            </a:lvl6pPr>
            <a:lvl7pPr latinLnBrk="0">
              <a:defRPr kumimoji="1" lang="ja-JP" sz="1200" baseline="0"/>
            </a:lvl7pPr>
            <a:lvl8pPr latinLnBrk="0">
              <a:defRPr kumimoji="1" lang="ja-JP" sz="1200" baseline="0"/>
            </a:lvl8pPr>
            <a:lvl9pPr latinLnBrk="0">
              <a:defRPr kumimoji="1" lang="ja-JP" sz="1200" baseline="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コンテンツ プレースホルダー 3"/>
          <p:cNvSpPr>
            <a:spLocks noGrp="1"/>
          </p:cNvSpPr>
          <p:nvPr>
            <p:ph sz="half" idx="2"/>
          </p:nvPr>
        </p:nvSpPr>
        <p:spPr>
          <a:xfrm>
            <a:off x="4698083" y="1828800"/>
            <a:ext cx="3532470" cy="4343400"/>
          </a:xfrm>
        </p:spPr>
        <p:txBody>
          <a:bodyPr>
            <a:normAutofit/>
          </a:bodyPr>
          <a:lstStyle>
            <a:lvl1pPr latinLnBrk="0">
              <a:defRPr kumimoji="1" lang="ja-JP" sz="1800"/>
            </a:lvl1pPr>
            <a:lvl2pPr latinLnBrk="0">
              <a:defRPr kumimoji="1" lang="ja-JP" sz="1500"/>
            </a:lvl2pPr>
            <a:lvl3pPr latinLnBrk="0">
              <a:defRPr kumimoji="1" lang="ja-JP" sz="1350"/>
            </a:lvl3pPr>
            <a:lvl4pPr latinLnBrk="0">
              <a:defRPr kumimoji="1" lang="ja-JP" sz="1200"/>
            </a:lvl4pPr>
            <a:lvl5pPr latinLnBrk="0">
              <a:defRPr kumimoji="1" lang="ja-JP" sz="1200"/>
            </a:lvl5pPr>
            <a:lvl6pPr latinLnBrk="0">
              <a:defRPr kumimoji="1" lang="ja-JP" sz="1200"/>
            </a:lvl6pPr>
            <a:lvl7pPr latinLnBrk="0">
              <a:defRPr kumimoji="1" lang="ja-JP" sz="1200"/>
            </a:lvl7pPr>
            <a:lvl8pPr latinLnBrk="0">
              <a:defRPr kumimoji="1" lang="ja-JP" sz="1200"/>
            </a:lvl8pPr>
            <a:lvl9pPr latinLnBrk="0">
              <a:defRPr kumimoji="1" lang="ja-JP" sz="1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803DDD20-FAB1-48B7-848A-903D10ACC247}" type="slidenum">
              <a:rPr lang="en-US" altLang="ja-JP" smtClean="0"/>
              <a:pPr>
                <a:defRPr/>
              </a:pPr>
              <a:t>‹#›</a:t>
            </a:fld>
            <a:endParaRPr lang="en-US" altLang="ja-JP"/>
          </a:p>
        </p:txBody>
      </p:sp>
    </p:spTree>
    <p:extLst>
      <p:ext uri="{BB962C8B-B14F-4D97-AF65-F5344CB8AC3E}">
        <p14:creationId xmlns:p14="http://schemas.microsoft.com/office/powerpoint/2010/main" val="401137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latinLnBrk="0">
              <a:defRPr kumimoji="1" lang="ja-JP"/>
            </a:lvl1pPr>
          </a:lstStyle>
          <a:p>
            <a:r>
              <a:rPr kumimoji="1" lang="ja-JP" altLang="en-US" smtClean="0"/>
              <a:t>マスター タイトルの書式設定</a:t>
            </a:r>
            <a:endParaRPr kumimoji="1" lang="ja-JP" dirty="0"/>
          </a:p>
        </p:txBody>
      </p:sp>
      <p:sp>
        <p:nvSpPr>
          <p:cNvPr id="3" name="テキスト プレースホルダー 2"/>
          <p:cNvSpPr>
            <a:spLocks noGrp="1"/>
          </p:cNvSpPr>
          <p:nvPr>
            <p:ph type="body" idx="1"/>
          </p:nvPr>
        </p:nvSpPr>
        <p:spPr>
          <a:xfrm>
            <a:off x="913448" y="1828800"/>
            <a:ext cx="3532790" cy="838201"/>
          </a:xfrm>
        </p:spPr>
        <p:txBody>
          <a:bodyPr anchor="ctr"/>
          <a:lstStyle>
            <a:lvl1pPr marL="0" indent="0" latinLnBrk="0">
              <a:spcBef>
                <a:spcPts val="0"/>
              </a:spcBef>
              <a:buNone/>
              <a:defRPr kumimoji="1" lang="ja-JP" sz="1800" b="0" cap="all" baseline="0">
                <a:solidFill>
                  <a:schemeClr val="tx1">
                    <a:lumMod val="50000"/>
                  </a:schemeClr>
                </a:solidFill>
              </a:defRPr>
            </a:lvl1pPr>
            <a:lvl2pPr marL="342991" indent="0" latinLnBrk="0">
              <a:buNone/>
              <a:defRPr kumimoji="1" lang="ja-JP" sz="1500" b="1"/>
            </a:lvl2pPr>
            <a:lvl3pPr marL="685983" indent="0" latinLnBrk="0">
              <a:buNone/>
              <a:defRPr kumimoji="1" lang="ja-JP" sz="1350" b="1"/>
            </a:lvl3pPr>
            <a:lvl4pPr marL="1028974" indent="0" latinLnBrk="0">
              <a:buNone/>
              <a:defRPr kumimoji="1" lang="ja-JP" sz="1200" b="1"/>
            </a:lvl4pPr>
            <a:lvl5pPr marL="1371966" indent="0" latinLnBrk="0">
              <a:buNone/>
              <a:defRPr kumimoji="1" lang="ja-JP" sz="1200" b="1"/>
            </a:lvl5pPr>
            <a:lvl6pPr marL="1714957" indent="0" latinLnBrk="0">
              <a:buNone/>
              <a:defRPr kumimoji="1" lang="ja-JP" sz="1200" b="1"/>
            </a:lvl6pPr>
            <a:lvl7pPr marL="2057949" indent="0" latinLnBrk="0">
              <a:buNone/>
              <a:defRPr kumimoji="1" lang="ja-JP" sz="1200" b="1"/>
            </a:lvl7pPr>
            <a:lvl8pPr marL="2400940" indent="0" latinLnBrk="0">
              <a:buNone/>
              <a:defRPr kumimoji="1" lang="ja-JP" sz="1200" b="1"/>
            </a:lvl8pPr>
            <a:lvl9pPr marL="2743932" indent="0" latinLnBrk="0">
              <a:buNone/>
              <a:defRPr kumimoji="1" lang="ja-JP"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913448" y="2743201"/>
            <a:ext cx="3532790" cy="3428999"/>
          </a:xfrm>
        </p:spPr>
        <p:txBody>
          <a:bodyPr>
            <a:normAutofit/>
          </a:bodyPr>
          <a:lstStyle>
            <a:lvl1pPr latinLnBrk="0">
              <a:defRPr kumimoji="1" lang="ja-JP" sz="1500"/>
            </a:lvl1pPr>
            <a:lvl2pPr latinLnBrk="0">
              <a:defRPr kumimoji="1" lang="ja-JP" sz="1350"/>
            </a:lvl2pPr>
            <a:lvl3pPr latinLnBrk="0">
              <a:defRPr kumimoji="1" lang="ja-JP" sz="1200"/>
            </a:lvl3pPr>
            <a:lvl4pPr latinLnBrk="0">
              <a:defRPr kumimoji="1" lang="ja-JP" sz="1050"/>
            </a:lvl4pPr>
            <a:lvl5pPr latinLnBrk="0">
              <a:defRPr kumimoji="1" lang="ja-JP" sz="1050"/>
            </a:lvl5pPr>
            <a:lvl6pPr latinLnBrk="0">
              <a:defRPr kumimoji="1" lang="ja-JP" sz="1050"/>
            </a:lvl6pPr>
            <a:lvl7pPr latinLnBrk="0">
              <a:defRPr kumimoji="1" lang="ja-JP" sz="1050"/>
            </a:lvl7pPr>
            <a:lvl8pPr latinLnBrk="0">
              <a:defRPr kumimoji="1" lang="ja-JP" sz="1050"/>
            </a:lvl8pPr>
            <a:lvl9pPr latinLnBrk="0">
              <a:defRPr kumimoji="1" lang="ja-JP" sz="10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5" name="テキスト プレースホルダー 4"/>
          <p:cNvSpPr>
            <a:spLocks noGrp="1"/>
          </p:cNvSpPr>
          <p:nvPr>
            <p:ph type="body" sz="quarter" idx="3"/>
          </p:nvPr>
        </p:nvSpPr>
        <p:spPr>
          <a:xfrm>
            <a:off x="4697764" y="1828800"/>
            <a:ext cx="3532790" cy="838201"/>
          </a:xfrm>
        </p:spPr>
        <p:txBody>
          <a:bodyPr anchor="ctr"/>
          <a:lstStyle>
            <a:lvl1pPr marL="0" indent="0" latinLnBrk="0">
              <a:spcBef>
                <a:spcPts val="0"/>
              </a:spcBef>
              <a:buNone/>
              <a:defRPr kumimoji="1" lang="ja-JP" sz="1800" b="0" cap="all" baseline="0">
                <a:solidFill>
                  <a:schemeClr val="tx1">
                    <a:lumMod val="50000"/>
                  </a:schemeClr>
                </a:solidFill>
              </a:defRPr>
            </a:lvl1pPr>
            <a:lvl2pPr marL="342991" indent="0" latinLnBrk="0">
              <a:buNone/>
              <a:defRPr kumimoji="1" lang="ja-JP" sz="1500" b="1"/>
            </a:lvl2pPr>
            <a:lvl3pPr marL="685983" indent="0" latinLnBrk="0">
              <a:buNone/>
              <a:defRPr kumimoji="1" lang="ja-JP" sz="1350" b="1"/>
            </a:lvl3pPr>
            <a:lvl4pPr marL="1028974" indent="0" latinLnBrk="0">
              <a:buNone/>
              <a:defRPr kumimoji="1" lang="ja-JP" sz="1200" b="1"/>
            </a:lvl4pPr>
            <a:lvl5pPr marL="1371966" indent="0" latinLnBrk="0">
              <a:buNone/>
              <a:defRPr kumimoji="1" lang="ja-JP" sz="1200" b="1"/>
            </a:lvl5pPr>
            <a:lvl6pPr marL="1714957" indent="0" latinLnBrk="0">
              <a:buNone/>
              <a:defRPr kumimoji="1" lang="ja-JP" sz="1200" b="1"/>
            </a:lvl6pPr>
            <a:lvl7pPr marL="2057949" indent="0" latinLnBrk="0">
              <a:buNone/>
              <a:defRPr kumimoji="1" lang="ja-JP" sz="1200" b="1"/>
            </a:lvl7pPr>
            <a:lvl8pPr marL="2400940" indent="0" latinLnBrk="0">
              <a:buNone/>
              <a:defRPr kumimoji="1" lang="ja-JP" sz="1200" b="1"/>
            </a:lvl8pPr>
            <a:lvl9pPr marL="2743932" indent="0" latinLnBrk="0">
              <a:buNone/>
              <a:defRPr kumimoji="1" lang="ja-JP"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97764" y="2743201"/>
            <a:ext cx="3532790" cy="3428999"/>
          </a:xfrm>
        </p:spPr>
        <p:txBody>
          <a:bodyPr>
            <a:normAutofit/>
          </a:bodyPr>
          <a:lstStyle>
            <a:lvl1pPr latinLnBrk="0">
              <a:defRPr kumimoji="1" lang="ja-JP" sz="1500"/>
            </a:lvl1pPr>
            <a:lvl2pPr latinLnBrk="0">
              <a:defRPr kumimoji="1" lang="ja-JP" sz="1350"/>
            </a:lvl2pPr>
            <a:lvl3pPr latinLnBrk="0">
              <a:defRPr kumimoji="1" lang="ja-JP" sz="1200"/>
            </a:lvl3pPr>
            <a:lvl4pPr latinLnBrk="0">
              <a:defRPr kumimoji="1" lang="ja-JP" sz="1050"/>
            </a:lvl4pPr>
            <a:lvl5pPr latinLnBrk="0">
              <a:defRPr kumimoji="1" lang="ja-JP" sz="1050"/>
            </a:lvl5pPr>
            <a:lvl6pPr latinLnBrk="0">
              <a:defRPr kumimoji="1" lang="ja-JP" sz="1050"/>
            </a:lvl6pPr>
            <a:lvl7pPr latinLnBrk="0">
              <a:defRPr kumimoji="1" lang="ja-JP" sz="1050"/>
            </a:lvl7pPr>
            <a:lvl8pPr latinLnBrk="0">
              <a:defRPr kumimoji="1" lang="ja-JP" sz="1050" baseline="0"/>
            </a:lvl8pPr>
            <a:lvl9pPr latinLnBrk="0">
              <a:defRPr kumimoji="1" lang="ja-JP" sz="1050" baseline="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359557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BD54D28D-D382-4082-A596-D3D6CC35A0C5}" type="slidenum">
              <a:rPr lang="en-US" altLang="ja-JP" smtClean="0"/>
              <a:pPr>
                <a:defRPr/>
              </a:pPr>
              <a:t>‹#›</a:t>
            </a:fld>
            <a:endParaRPr lang="en-US" altLang="ja-JP"/>
          </a:p>
        </p:txBody>
      </p:sp>
    </p:spTree>
    <p:extLst>
      <p:ext uri="{BB962C8B-B14F-4D97-AF65-F5344CB8AC3E}">
        <p14:creationId xmlns:p14="http://schemas.microsoft.com/office/powerpoint/2010/main" val="52472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A5F9BE2A-AFC6-47E5-B87A-C5DE2C4ED03A}" type="slidenum">
              <a:rPr lang="en-US" altLang="ja-JP" smtClean="0"/>
              <a:pPr>
                <a:defRPr/>
              </a:pPr>
              <a:t>‹#›</a:t>
            </a:fld>
            <a:endParaRPr lang="en-US" altLang="ja-JP"/>
          </a:p>
        </p:txBody>
      </p:sp>
    </p:spTree>
    <p:extLst>
      <p:ext uri="{BB962C8B-B14F-4D97-AF65-F5344CB8AC3E}">
        <p14:creationId xmlns:p14="http://schemas.microsoft.com/office/powerpoint/2010/main" val="83917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bg>
      <p:bgPr>
        <a:solidFill>
          <a:schemeClr val="bg1"/>
        </a:solidFill>
        <a:effectLst/>
      </p:bgPr>
    </p:bg>
    <p:spTree>
      <p:nvGrpSpPr>
        <p:cNvPr id="1" name=""/>
        <p:cNvGrpSpPr/>
        <p:nvPr/>
      </p:nvGrpSpPr>
      <p:grpSpPr>
        <a:xfrm>
          <a:off x="0" y="0"/>
          <a:ext cx="0" cy="0"/>
          <a:chOff x="0" y="0"/>
          <a:chExt cx="0" cy="0"/>
        </a:xfrm>
      </p:grpSpPr>
      <p:sp>
        <p:nvSpPr>
          <p:cNvPr id="8" name="長方形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sz="2701"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513294" y="685800"/>
            <a:ext cx="2915409" cy="4038600"/>
          </a:xfrm>
        </p:spPr>
        <p:txBody>
          <a:bodyPr anchor="b">
            <a:noAutofit/>
          </a:bodyPr>
          <a:lstStyle>
            <a:lvl1pPr algn="l" latinLnBrk="0">
              <a:defRPr kumimoji="1" lang="ja-JP" sz="3001" b="0"/>
            </a:lvl1pPr>
          </a:lstStyle>
          <a:p>
            <a:r>
              <a:rPr kumimoji="1" lang="ja-JP" altLang="en-US" smtClean="0"/>
              <a:t>マスター タイトルの書式設定</a:t>
            </a:r>
            <a:endParaRPr kumimoji="1" lang="ja-JP" dirty="0"/>
          </a:p>
        </p:txBody>
      </p:sp>
      <p:sp>
        <p:nvSpPr>
          <p:cNvPr id="3" name="コンテンツ プレースホルダー 2"/>
          <p:cNvSpPr>
            <a:spLocks noGrp="1"/>
          </p:cNvSpPr>
          <p:nvPr>
            <p:ph idx="1"/>
          </p:nvPr>
        </p:nvSpPr>
        <p:spPr>
          <a:xfrm>
            <a:off x="4400506" y="685800"/>
            <a:ext cx="4230202" cy="5486400"/>
          </a:xfrm>
        </p:spPr>
        <p:txBody>
          <a:bodyPr>
            <a:normAutofit/>
          </a:bodyPr>
          <a:lstStyle>
            <a:lvl1pPr latinLnBrk="0">
              <a:defRPr kumimoji="1" lang="ja-JP" sz="1800"/>
            </a:lvl1pPr>
            <a:lvl2pPr latinLnBrk="0">
              <a:defRPr kumimoji="1" lang="ja-JP" sz="1500"/>
            </a:lvl2pPr>
            <a:lvl3pPr latinLnBrk="0">
              <a:defRPr kumimoji="1" lang="ja-JP" sz="1350"/>
            </a:lvl3pPr>
            <a:lvl4pPr latinLnBrk="0">
              <a:defRPr kumimoji="1" lang="ja-JP" sz="1200"/>
            </a:lvl4pPr>
            <a:lvl5pPr latinLnBrk="0">
              <a:defRPr kumimoji="1" lang="ja-JP" sz="1200"/>
            </a:lvl5pPr>
            <a:lvl6pPr latinLnBrk="0">
              <a:defRPr kumimoji="1" lang="ja-JP" sz="1200"/>
            </a:lvl6pPr>
            <a:lvl7pPr latinLnBrk="0">
              <a:defRPr kumimoji="1" lang="ja-JP" sz="1200"/>
            </a:lvl7pPr>
            <a:lvl8pPr latinLnBrk="0">
              <a:defRPr kumimoji="1" lang="ja-JP" sz="1200"/>
            </a:lvl8pPr>
            <a:lvl9pPr latinLnBrk="0">
              <a:defRPr kumimoji="1" lang="ja-JP" sz="1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テキスト プレースホルダー 3"/>
          <p:cNvSpPr>
            <a:spLocks noGrp="1"/>
          </p:cNvSpPr>
          <p:nvPr>
            <p:ph type="body" sz="half" idx="2"/>
          </p:nvPr>
        </p:nvSpPr>
        <p:spPr>
          <a:xfrm>
            <a:off x="513294" y="4876800"/>
            <a:ext cx="2915409" cy="1295400"/>
          </a:xfrm>
        </p:spPr>
        <p:txBody>
          <a:bodyPr>
            <a:normAutofit/>
          </a:bodyPr>
          <a:lstStyle>
            <a:lvl1pPr marL="0" indent="0" latinLnBrk="0">
              <a:spcBef>
                <a:spcPts val="0"/>
              </a:spcBef>
              <a:buNone/>
              <a:defRPr kumimoji="1" lang="ja-JP" sz="1350"/>
            </a:lvl1pPr>
            <a:lvl2pPr marL="342991" indent="0" latinLnBrk="0">
              <a:buNone/>
              <a:defRPr kumimoji="1" lang="ja-JP" sz="900"/>
            </a:lvl2pPr>
            <a:lvl3pPr marL="685983" indent="0" latinLnBrk="0">
              <a:buNone/>
              <a:defRPr kumimoji="1" lang="ja-JP" sz="750"/>
            </a:lvl3pPr>
            <a:lvl4pPr marL="1028974" indent="0" latinLnBrk="0">
              <a:buNone/>
              <a:defRPr kumimoji="1" lang="ja-JP" sz="675"/>
            </a:lvl4pPr>
            <a:lvl5pPr marL="1371966" indent="0" latinLnBrk="0">
              <a:buNone/>
              <a:defRPr kumimoji="1" lang="ja-JP" sz="675"/>
            </a:lvl5pPr>
            <a:lvl6pPr marL="1714957" indent="0" latinLnBrk="0">
              <a:buNone/>
              <a:defRPr kumimoji="1" lang="ja-JP" sz="675"/>
            </a:lvl6pPr>
            <a:lvl7pPr marL="2057949" indent="0" latinLnBrk="0">
              <a:buNone/>
              <a:defRPr kumimoji="1" lang="ja-JP" sz="675"/>
            </a:lvl7pPr>
            <a:lvl8pPr marL="2400940" indent="0" latinLnBrk="0">
              <a:buNone/>
              <a:defRPr kumimoji="1" lang="ja-JP" sz="675"/>
            </a:lvl8pPr>
            <a:lvl9pPr marL="2743932" indent="0" latinLnBrk="0">
              <a:buNone/>
              <a:defRPr kumimoji="1" lang="ja-JP" sz="6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33702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画像とキャプション">
    <p:bg>
      <p:bgPr>
        <a:solidFill>
          <a:schemeClr val="bg1"/>
        </a:solidFill>
        <a:effectLst/>
      </p:bgPr>
    </p:bg>
    <p:spTree>
      <p:nvGrpSpPr>
        <p:cNvPr id="1" name=""/>
        <p:cNvGrpSpPr/>
        <p:nvPr/>
      </p:nvGrpSpPr>
      <p:grpSpPr>
        <a:xfrm>
          <a:off x="0" y="0"/>
          <a:ext cx="0" cy="0"/>
          <a:chOff x="0" y="0"/>
          <a:chExt cx="0" cy="0"/>
        </a:xfrm>
      </p:grpSpPr>
      <p:sp>
        <p:nvSpPr>
          <p:cNvPr id="8" name="長方形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sz="2701"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513294" y="685800"/>
            <a:ext cx="2915409" cy="4038600"/>
          </a:xfrm>
        </p:spPr>
        <p:txBody>
          <a:bodyPr anchor="b">
            <a:noAutofit/>
          </a:bodyPr>
          <a:lstStyle>
            <a:lvl1pPr algn="l" latinLnBrk="0">
              <a:defRPr kumimoji="1" lang="ja-JP" sz="3001" b="0"/>
            </a:lvl1pPr>
          </a:lstStyle>
          <a:p>
            <a:r>
              <a:rPr kumimoji="1" lang="ja-JP" altLang="en-US" smtClean="0"/>
              <a:t>マスター タイトルの書式設定</a:t>
            </a:r>
            <a:endParaRPr kumimoji="1" lang="ja-JP" dirty="0"/>
          </a:p>
        </p:txBody>
      </p:sp>
      <p:sp>
        <p:nvSpPr>
          <p:cNvPr id="3" name="画像プレースホルダー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latinLnBrk="0">
              <a:buNone/>
              <a:defRPr kumimoji="1" lang="ja-JP" sz="1800"/>
            </a:lvl1pPr>
            <a:lvl2pPr marL="342991" indent="0" latinLnBrk="0">
              <a:buNone/>
              <a:defRPr kumimoji="1" lang="ja-JP" sz="2101"/>
            </a:lvl2pPr>
            <a:lvl3pPr marL="685983" indent="0" latinLnBrk="0">
              <a:buNone/>
              <a:defRPr kumimoji="1" lang="ja-JP" sz="1800"/>
            </a:lvl3pPr>
            <a:lvl4pPr marL="1028974" indent="0" latinLnBrk="0">
              <a:buNone/>
              <a:defRPr kumimoji="1" lang="ja-JP" sz="1500"/>
            </a:lvl4pPr>
            <a:lvl5pPr marL="1371966" indent="0" latinLnBrk="0">
              <a:buNone/>
              <a:defRPr kumimoji="1" lang="ja-JP" sz="1500"/>
            </a:lvl5pPr>
            <a:lvl6pPr marL="1714957" indent="0" latinLnBrk="0">
              <a:buNone/>
              <a:defRPr kumimoji="1" lang="ja-JP" sz="1500"/>
            </a:lvl6pPr>
            <a:lvl7pPr marL="2057949" indent="0" latinLnBrk="0">
              <a:buNone/>
              <a:defRPr kumimoji="1" lang="ja-JP" sz="1500"/>
            </a:lvl7pPr>
            <a:lvl8pPr marL="2400940" indent="0" latinLnBrk="0">
              <a:buNone/>
              <a:defRPr kumimoji="1" lang="ja-JP" sz="1500"/>
            </a:lvl8pPr>
            <a:lvl9pPr marL="2743932" indent="0" latinLnBrk="0">
              <a:buNone/>
              <a:defRPr kumimoji="1" lang="ja-JP" sz="1500"/>
            </a:lvl9pPr>
          </a:lstStyle>
          <a:p>
            <a:r>
              <a:rPr kumimoji="1" lang="ja-JP" altLang="en-US" smtClean="0"/>
              <a:t>図を追加</a:t>
            </a:r>
            <a:endParaRPr kumimoji="1" lang="ja-JP" dirty="0"/>
          </a:p>
        </p:txBody>
      </p:sp>
      <p:sp>
        <p:nvSpPr>
          <p:cNvPr id="4" name="テキスト プレースホルダー 3"/>
          <p:cNvSpPr>
            <a:spLocks noGrp="1"/>
          </p:cNvSpPr>
          <p:nvPr>
            <p:ph type="body" sz="half" idx="2"/>
          </p:nvPr>
        </p:nvSpPr>
        <p:spPr>
          <a:xfrm>
            <a:off x="513294" y="4876800"/>
            <a:ext cx="2915409" cy="1295400"/>
          </a:xfrm>
        </p:spPr>
        <p:txBody>
          <a:bodyPr>
            <a:normAutofit/>
          </a:bodyPr>
          <a:lstStyle>
            <a:lvl1pPr marL="0" indent="0" latinLnBrk="0">
              <a:spcBef>
                <a:spcPts val="0"/>
              </a:spcBef>
              <a:buNone/>
              <a:defRPr kumimoji="1" lang="ja-JP" sz="1350"/>
            </a:lvl1pPr>
            <a:lvl2pPr marL="342991" indent="0" latinLnBrk="0">
              <a:buNone/>
              <a:defRPr kumimoji="1" lang="ja-JP" sz="900"/>
            </a:lvl2pPr>
            <a:lvl3pPr marL="685983" indent="0" latinLnBrk="0">
              <a:buNone/>
              <a:defRPr kumimoji="1" lang="ja-JP" sz="750"/>
            </a:lvl3pPr>
            <a:lvl4pPr marL="1028974" indent="0" latinLnBrk="0">
              <a:buNone/>
              <a:defRPr kumimoji="1" lang="ja-JP" sz="675"/>
            </a:lvl4pPr>
            <a:lvl5pPr marL="1371966" indent="0" latinLnBrk="0">
              <a:buNone/>
              <a:defRPr kumimoji="1" lang="ja-JP" sz="675"/>
            </a:lvl5pPr>
            <a:lvl6pPr marL="1714957" indent="0" latinLnBrk="0">
              <a:buNone/>
              <a:defRPr kumimoji="1" lang="ja-JP" sz="675"/>
            </a:lvl6pPr>
            <a:lvl7pPr marL="2057949" indent="0" latinLnBrk="0">
              <a:buNone/>
              <a:defRPr kumimoji="1" lang="ja-JP" sz="675"/>
            </a:lvl7pPr>
            <a:lvl8pPr marL="2400940" indent="0" latinLnBrk="0">
              <a:buNone/>
              <a:defRPr kumimoji="1" lang="ja-JP" sz="675"/>
            </a:lvl8pPr>
            <a:lvl9pPr marL="2743932" indent="0" latinLnBrk="0">
              <a:buNone/>
              <a:defRPr kumimoji="1" lang="ja-JP" sz="6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100188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p:txBody>
          <a:bodyPr vert="eaVert"/>
          <a:lstStyle>
            <a:lvl5pPr latinLnBrk="0">
              <a:defRPr kumimoji="1" lang="ja-JP"/>
            </a:lvl5pPr>
            <a:lvl6pPr latinLnBrk="0">
              <a:defRPr kumimoji="1" lang="ja-JP"/>
            </a:lvl6pPr>
            <a:lvl7pPr latinLnBrk="0">
              <a:defRPr kumimoji="1" lang="ja-JP" baseline="0"/>
            </a:lvl7pPr>
            <a:lvl8pPr latinLnBrk="0">
              <a:defRPr kumimoji="1" lang="ja-JP" baseline="0"/>
            </a:lvl8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27700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685800"/>
            <a:ext cx="1601153" cy="5486400"/>
          </a:xfrm>
        </p:spPr>
        <p:txBody>
          <a:bodyPr vert="eaVert"/>
          <a:lstStyle/>
          <a:p>
            <a:r>
              <a:rPr kumimoji="1" lang="ja-JP" altLang="en-US" smtClean="0"/>
              <a:t>マスター タイトルの書式設定</a:t>
            </a:r>
            <a:endParaRPr kumimoji="1" lang="ja-JP" dirty="0"/>
          </a:p>
        </p:txBody>
      </p:sp>
      <p:sp>
        <p:nvSpPr>
          <p:cNvPr id="3" name="縦書きテキスト プレースホルダー 2"/>
          <p:cNvSpPr>
            <a:spLocks noGrp="1"/>
          </p:cNvSpPr>
          <p:nvPr>
            <p:ph type="body" orient="vert" idx="1"/>
          </p:nvPr>
        </p:nvSpPr>
        <p:spPr>
          <a:xfrm>
            <a:off x="913448" y="685800"/>
            <a:ext cx="5563552" cy="5486400"/>
          </a:xfrm>
        </p:spPr>
        <p:txBody>
          <a:bodyPr vert="eaVert"/>
          <a:lstStyle>
            <a:lvl5pPr latinLnBrk="0">
              <a:defRPr kumimoji="1" lang="ja-JP"/>
            </a:lvl5pPr>
            <a:lvl6pPr latinLnBrk="0">
              <a:defRPr kumimoji="1" lang="ja-JP"/>
            </a:lvl6pPr>
            <a:lvl7pPr latinLnBrk="0">
              <a:defRPr kumimoji="1" lang="ja-JP"/>
            </a:lvl7pPr>
            <a:lvl8pPr latinLnBrk="0">
              <a:defRPr kumimoji="1" lang="ja-JP"/>
            </a:lvl8pPr>
            <a:lvl9pPr latinLnBrk="0">
              <a:defRPr kumimoji="1" lang="ja-JP"/>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dirty="0"/>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0008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213"/>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214"/>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215"/>
          <p:cNvSpPr>
            <a:spLocks noGrp="1" noChangeArrowheads="1"/>
          </p:cNvSpPr>
          <p:nvPr>
            <p:ph type="sldNum" sz="quarter" idx="12"/>
          </p:nvPr>
        </p:nvSpPr>
        <p:spPr>
          <a:ln/>
        </p:spPr>
        <p:txBody>
          <a:bodyPr/>
          <a:lstStyle>
            <a:lvl1pPr>
              <a:defRPr/>
            </a:lvl1pPr>
          </a:lstStyle>
          <a:p>
            <a:pPr>
              <a:defRPr/>
            </a:pPr>
            <a:fld id="{B57B0B48-B11A-4C35-B663-CD94ED8D051C}" type="slidenum">
              <a:rPr lang="en-US" altLang="ja-JP"/>
              <a:pPr>
                <a:defRPr/>
              </a:pPr>
              <a:t>‹#›</a:t>
            </a:fld>
            <a:endParaRPr lang="en-US" altLang="ja-JP"/>
          </a:p>
        </p:txBody>
      </p:sp>
    </p:spTree>
    <p:extLst>
      <p:ext uri="{BB962C8B-B14F-4D97-AF65-F5344CB8AC3E}">
        <p14:creationId xmlns:p14="http://schemas.microsoft.com/office/powerpoint/2010/main" val="3770777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4/13/2018</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80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BFCB1907-42B8-48AB-8C4D-BA1EE49D8A22}" type="slidenum">
              <a:rPr lang="en-US" altLang="ja-JP" smtClean="0"/>
              <a:pPr>
                <a:defRPr/>
              </a:pPr>
              <a:t>‹#›</a:t>
            </a:fld>
            <a:endParaRPr lang="en-US" altLang="ja-JP"/>
          </a:p>
        </p:txBody>
      </p:sp>
    </p:spTree>
    <p:extLst>
      <p:ext uri="{BB962C8B-B14F-4D97-AF65-F5344CB8AC3E}">
        <p14:creationId xmlns:p14="http://schemas.microsoft.com/office/powerpoint/2010/main" val="368510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82744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03DDD20-FAB1-48B7-848A-903D10ACC247}" type="slidenum">
              <a:rPr lang="en-US" altLang="ja-JP" smtClean="0"/>
              <a:pPr>
                <a:defRPr/>
              </a:pPr>
              <a:t>‹#›</a:t>
            </a:fld>
            <a:endParaRPr lang="en-US" altLang="ja-JP"/>
          </a:p>
        </p:txBody>
      </p:sp>
    </p:spTree>
    <p:extLst>
      <p:ext uri="{BB962C8B-B14F-4D97-AF65-F5344CB8AC3E}">
        <p14:creationId xmlns:p14="http://schemas.microsoft.com/office/powerpoint/2010/main" val="233436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803DDD20-FAB1-48B7-848A-903D10ACC247}" type="slidenum">
              <a:rPr lang="en-US" altLang="ja-JP" smtClean="0"/>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9174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BD54D28D-D382-4082-A596-D3D6CC35A0C5}" type="slidenum">
              <a:rPr lang="en-US" altLang="ja-JP" smtClean="0"/>
              <a:pPr>
                <a:defRPr/>
              </a:pPr>
              <a:t>‹#›</a:t>
            </a:fld>
            <a:endParaRPr lang="en-US" altLang="ja-JP"/>
          </a:p>
        </p:txBody>
      </p:sp>
    </p:spTree>
    <p:extLst>
      <p:ext uri="{BB962C8B-B14F-4D97-AF65-F5344CB8AC3E}">
        <p14:creationId xmlns:p14="http://schemas.microsoft.com/office/powerpoint/2010/main" val="247058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A5F9BE2A-AFC6-47E5-B87A-C5DE2C4ED03A}" type="slidenum">
              <a:rPr lang="en-US" altLang="ja-JP" smtClean="0"/>
              <a:pPr>
                <a:defRPr/>
              </a:pPr>
              <a:t>‹#›</a:t>
            </a:fld>
            <a:endParaRPr lang="en-US" altLang="ja-JP"/>
          </a:p>
        </p:txBody>
      </p:sp>
    </p:spTree>
    <p:extLst>
      <p:ext uri="{BB962C8B-B14F-4D97-AF65-F5344CB8AC3E}">
        <p14:creationId xmlns:p14="http://schemas.microsoft.com/office/powerpoint/2010/main" val="102909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1095951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1839232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3443328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ja-JP" altLang="en-US" smtClean="0"/>
              <a:t>マスター タイトルの書式設定</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4091941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ja-JP" altLang="en-US" smtClean="0"/>
              <a:t>マスター タイトルの書式設定</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3412150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712238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90567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1DF85067-72A6-4B90-B471-C305309BA6B2}" type="slidenum">
              <a:rPr lang="en-US" altLang="ja-JP" smtClean="0"/>
              <a:pPr>
                <a:defRPr/>
              </a:pPr>
              <a:t>‹#›</a:t>
            </a:fld>
            <a:endParaRPr lang="en-US" altLang="ja-JP"/>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774550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US" altLang="ja-JP"/>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ltLang="ja-JP"/>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32978497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ltLang="ja-JP"/>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11476582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6DFF08F-DC6B-4601-B491-B0F83F6DD2DA}" type="datetimeFigureOut">
              <a:rPr lang="en-US" smtClean="0"/>
              <a:t>4/13/2018</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443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BFCB1907-42B8-48AB-8C4D-BA1EE49D8A22}" type="slidenum">
              <a:rPr lang="en-US" altLang="ja-JP" smtClean="0"/>
              <a:pPr>
                <a:defRPr/>
              </a:pPr>
              <a:t>‹#›</a:t>
            </a:fld>
            <a:endParaRPr lang="en-US" altLang="ja-JP"/>
          </a:p>
        </p:txBody>
      </p:sp>
    </p:spTree>
    <p:extLst>
      <p:ext uri="{BB962C8B-B14F-4D97-AF65-F5344CB8AC3E}">
        <p14:creationId xmlns:p14="http://schemas.microsoft.com/office/powerpoint/2010/main" val="328355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405618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803DDD20-FAB1-48B7-848A-903D10ACC247}" type="slidenum">
              <a:rPr lang="en-US" altLang="ja-JP" smtClean="0"/>
              <a:pPr>
                <a:defRPr/>
              </a:pPr>
              <a:t>‹#›</a:t>
            </a:fld>
            <a:endParaRPr lang="en-US" altLang="ja-JP"/>
          </a:p>
        </p:txBody>
      </p:sp>
    </p:spTree>
    <p:extLst>
      <p:ext uri="{BB962C8B-B14F-4D97-AF65-F5344CB8AC3E}">
        <p14:creationId xmlns:p14="http://schemas.microsoft.com/office/powerpoint/2010/main" val="386573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300779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BD54D28D-D382-4082-A596-D3D6CC35A0C5}" type="slidenum">
              <a:rPr lang="en-US" altLang="ja-JP" smtClean="0"/>
              <a:pPr>
                <a:defRPr/>
              </a:pPr>
              <a:t>‹#›</a:t>
            </a:fld>
            <a:endParaRPr lang="en-US" altLang="ja-JP"/>
          </a:p>
        </p:txBody>
      </p:sp>
    </p:spTree>
    <p:extLst>
      <p:ext uri="{BB962C8B-B14F-4D97-AF65-F5344CB8AC3E}">
        <p14:creationId xmlns:p14="http://schemas.microsoft.com/office/powerpoint/2010/main" val="412932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A5F9BE2A-AFC6-47E5-B87A-C5DE2C4ED03A}" type="slidenum">
              <a:rPr lang="en-US" altLang="ja-JP" smtClean="0"/>
              <a:pPr>
                <a:defRPr/>
              </a:pPr>
              <a:t>‹#›</a:t>
            </a:fld>
            <a:endParaRPr lang="en-US" altLang="ja-JP"/>
          </a:p>
        </p:txBody>
      </p:sp>
    </p:spTree>
    <p:extLst>
      <p:ext uri="{BB962C8B-B14F-4D97-AF65-F5344CB8AC3E}">
        <p14:creationId xmlns:p14="http://schemas.microsoft.com/office/powerpoint/2010/main" val="20326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BD54D28D-D382-4082-A596-D3D6CC35A0C5}" type="slidenum">
              <a:rPr lang="en-US" altLang="ja-JP" smtClean="0"/>
              <a:pPr>
                <a:defRPr/>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316131481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268096176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359740424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47709234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213"/>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214"/>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215"/>
          <p:cNvSpPr>
            <a:spLocks noGrp="1" noChangeArrowheads="1"/>
          </p:cNvSpPr>
          <p:nvPr>
            <p:ph type="sldNum" sz="quarter" idx="12"/>
          </p:nvPr>
        </p:nvSpPr>
        <p:spPr>
          <a:ln/>
        </p:spPr>
        <p:txBody>
          <a:bodyPr/>
          <a:lstStyle>
            <a:lvl1pPr>
              <a:defRPr/>
            </a:lvl1pPr>
          </a:lstStyle>
          <a:p>
            <a:pPr>
              <a:defRPr/>
            </a:pPr>
            <a:fld id="{B57B0B48-B11A-4C35-B663-CD94ED8D051C}" type="slidenum">
              <a:rPr lang="en-US" altLang="ja-JP"/>
              <a:pPr>
                <a:defRPr/>
              </a:pPr>
              <a:t>‹#›</a:t>
            </a:fld>
            <a:endParaRPr lang="en-US" altLang="ja-JP"/>
          </a:p>
        </p:txBody>
      </p:sp>
    </p:spTree>
    <p:extLst>
      <p:ext uri="{BB962C8B-B14F-4D97-AF65-F5344CB8AC3E}">
        <p14:creationId xmlns:p14="http://schemas.microsoft.com/office/powerpoint/2010/main" val="70273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A5F9BE2A-AFC6-47E5-B87A-C5DE2C4ED03A}" type="slidenum">
              <a:rPr lang="en-US" altLang="ja-JP" smtClean="0"/>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763AE2FD-5E04-423E-8333-E2A1843EE0AD}" type="slidenum">
              <a:rPr lang="en-US" altLang="ja-JP" smtClean="0"/>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3.jpe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tLang="ja-JP"/>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ltLang="ja-JP"/>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763AE2FD-5E04-423E-8333-E2A1843EE0AD}"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ja-JP"/>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ja-JP"/>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763AE2FD-5E04-423E-8333-E2A1843EE0AD}" type="slidenum">
              <a:rPr lang="en-US" altLang="ja-JP" smtClean="0"/>
              <a:pPr>
                <a:defRPr/>
              </a:pPr>
              <a:t>‹#›</a:t>
            </a:fld>
            <a:endParaRPr lang="en-US" altLang="ja-JP"/>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825032"/>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400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3449" y="274638"/>
            <a:ext cx="7317105" cy="1325562"/>
          </a:xfrm>
          <a:prstGeom prst="rect">
            <a:avLst/>
          </a:prstGeom>
        </p:spPr>
        <p:txBody>
          <a:bodyPr vert="horz" lIns="91440" tIns="45720" rIns="91440" bIns="45720" rtlCol="0" anchor="b">
            <a:normAutofit/>
          </a:bodyPr>
          <a:lstStyle/>
          <a:p>
            <a:r>
              <a:rPr kumimoji="1" lang="ja-JP" dirty="0"/>
              <a:t>マスター タイトルのスタイルを編集するには、ここをクリック</a:t>
            </a:r>
          </a:p>
        </p:txBody>
      </p:sp>
      <p:sp>
        <p:nvSpPr>
          <p:cNvPr id="3" name="テキスト プレースホルダー 2"/>
          <p:cNvSpPr>
            <a:spLocks noGrp="1"/>
          </p:cNvSpPr>
          <p:nvPr>
            <p:ph type="body" idx="1"/>
          </p:nvPr>
        </p:nvSpPr>
        <p:spPr>
          <a:xfrm>
            <a:off x="913449" y="1828800"/>
            <a:ext cx="7317105" cy="4343400"/>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2"/>
          </p:nvPr>
        </p:nvSpPr>
        <p:spPr>
          <a:xfrm>
            <a:off x="6115452" y="6448427"/>
            <a:ext cx="1047467" cy="180974"/>
          </a:xfrm>
          <a:prstGeom prst="rect">
            <a:avLst/>
          </a:prstGeom>
        </p:spPr>
        <p:txBody>
          <a:bodyPr vert="horz" lIns="91440" tIns="45720" rIns="91440" bIns="45720" rtlCol="0" anchor="ctr"/>
          <a:lstStyle>
            <a:lvl1pPr algn="r" latinLnBrk="0">
              <a:defRPr kumimoji="1" lang="ja-JP" sz="750">
                <a:solidFill>
                  <a:schemeClr val="tx1"/>
                </a:solidFill>
                <a:latin typeface="Meiryo UI" panose="020B0604030504040204" pitchFamily="50" charset="-128"/>
                <a:ea typeface="Meiryo UI" panose="020B0604030504040204" pitchFamily="50" charset="-128"/>
              </a:defRPr>
            </a:lvl1pPr>
          </a:lstStyle>
          <a:p>
            <a:pPr>
              <a:defRPr/>
            </a:pPr>
            <a:endParaRPr lang="en-US" altLang="ja-JP"/>
          </a:p>
        </p:txBody>
      </p:sp>
      <p:sp>
        <p:nvSpPr>
          <p:cNvPr id="5" name="フッター プレースホルダー 4"/>
          <p:cNvSpPr>
            <a:spLocks noGrp="1"/>
          </p:cNvSpPr>
          <p:nvPr>
            <p:ph type="ftr" sz="quarter" idx="3"/>
          </p:nvPr>
        </p:nvSpPr>
        <p:spPr>
          <a:xfrm>
            <a:off x="906863" y="6448427"/>
            <a:ext cx="4979929" cy="180974"/>
          </a:xfrm>
          <a:prstGeom prst="rect">
            <a:avLst/>
          </a:prstGeom>
        </p:spPr>
        <p:txBody>
          <a:bodyPr vert="horz" lIns="91440" tIns="45720" rIns="91440" bIns="45720" rtlCol="0" anchor="ctr"/>
          <a:lstStyle>
            <a:lvl1pPr algn="l" latinLnBrk="0">
              <a:defRPr kumimoji="1" lang="ja-JP" sz="750" cap="all" baseline="0">
                <a:solidFill>
                  <a:schemeClr val="tx1"/>
                </a:solidFill>
                <a:latin typeface="Meiryo UI" panose="020B0604030504040204" pitchFamily="50" charset="-128"/>
                <a:ea typeface="Meiryo UI" panose="020B0604030504040204" pitchFamily="50" charset="-128"/>
              </a:defRPr>
            </a:lvl1pPr>
          </a:lstStyle>
          <a:p>
            <a:pPr>
              <a:defRPr/>
            </a:pPr>
            <a:endParaRPr lang="en-US" altLang="ja-JP"/>
          </a:p>
        </p:txBody>
      </p:sp>
      <p:sp>
        <p:nvSpPr>
          <p:cNvPr id="6" name="スライド番号プレースホルダー 5"/>
          <p:cNvSpPr>
            <a:spLocks noGrp="1"/>
          </p:cNvSpPr>
          <p:nvPr>
            <p:ph type="sldNum" sz="quarter" idx="4"/>
          </p:nvPr>
        </p:nvSpPr>
        <p:spPr>
          <a:xfrm>
            <a:off x="7373079" y="6448427"/>
            <a:ext cx="857474" cy="180974"/>
          </a:xfrm>
          <a:prstGeom prst="rect">
            <a:avLst/>
          </a:prstGeom>
        </p:spPr>
        <p:txBody>
          <a:bodyPr vert="horz" lIns="91440" tIns="45720" rIns="91440" bIns="45720" rtlCol="0" anchor="ctr"/>
          <a:lstStyle>
            <a:lvl1pPr algn="r" latinLnBrk="0">
              <a:defRPr kumimoji="1" lang="ja-JP" sz="750">
                <a:solidFill>
                  <a:schemeClr val="tx1"/>
                </a:solidFill>
                <a:latin typeface="Meiryo UI" panose="020B0604030504040204" pitchFamily="50" charset="-128"/>
                <a:ea typeface="Meiryo UI" panose="020B0604030504040204" pitchFamily="50" charset="-128"/>
              </a:defRPr>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192890773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983" rtl="0" eaLnBrk="1" latinLnBrk="0" hangingPunct="1">
        <a:lnSpc>
          <a:spcPct val="90000"/>
        </a:lnSpc>
        <a:spcBef>
          <a:spcPct val="0"/>
        </a:spcBef>
        <a:buNone/>
        <a:defRPr kumimoji="1" lang="ja-JP" sz="3001" kern="1200" cap="all" baseline="0">
          <a:solidFill>
            <a:schemeClr val="tx1">
              <a:lumMod val="50000"/>
            </a:schemeClr>
          </a:solidFill>
          <a:latin typeface="Meiryo UI" panose="020B0604030504040204" pitchFamily="50" charset="-128"/>
          <a:ea typeface="Meiryo UI" panose="020B0604030504040204" pitchFamily="50" charset="-128"/>
          <a:cs typeface="+mj-cs"/>
        </a:defRPr>
      </a:lvl1pPr>
    </p:titleStyle>
    <p:bodyStyle>
      <a:lvl1pPr marL="205795" indent="-171496" algn="l" defTabSz="685983" rtl="0" eaLnBrk="1" latinLnBrk="0" hangingPunct="1">
        <a:lnSpc>
          <a:spcPct val="90000"/>
        </a:lnSpc>
        <a:spcBef>
          <a:spcPts val="1350"/>
        </a:spcBef>
        <a:buClr>
          <a:schemeClr val="tx1"/>
        </a:buClr>
        <a:buSzPct val="80000"/>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kumimoji="1" lang="ja-JP" sz="1500" kern="1200">
          <a:solidFill>
            <a:schemeClr val="tx1"/>
          </a:solidFill>
          <a:latin typeface="Meiryo UI" panose="020B0604030504040204" pitchFamily="50" charset="-128"/>
          <a:ea typeface="Meiryo UI" panose="020B0604030504040204" pitchFamily="50" charset="-128"/>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kumimoji="1" lang="ja-JP" sz="1350" kern="1200">
          <a:solidFill>
            <a:schemeClr val="tx1"/>
          </a:solidFill>
          <a:latin typeface="Meiryo UI" panose="020B0604030504040204" pitchFamily="50" charset="-128"/>
          <a:ea typeface="Meiryo UI" panose="020B0604030504040204" pitchFamily="50" charset="-128"/>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kumimoji="1" lang="ja-JP" sz="1200" kern="1200">
          <a:solidFill>
            <a:schemeClr val="tx1"/>
          </a:solidFill>
          <a:latin typeface="Meiryo UI" panose="020B0604030504040204" pitchFamily="50" charset="-128"/>
          <a:ea typeface="Meiryo UI" panose="020B0604030504040204" pitchFamily="50" charset="-128"/>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kumimoji="1" lang="ja-JP" sz="1200" kern="1200">
          <a:solidFill>
            <a:schemeClr val="tx1"/>
          </a:solidFill>
          <a:latin typeface="Meiryo UI" panose="020B0604030504040204" pitchFamily="50" charset="-128"/>
          <a:ea typeface="Meiryo UI" panose="020B0604030504040204" pitchFamily="50" charset="-128"/>
          <a:cs typeface="+mn-cs"/>
        </a:defRPr>
      </a:lvl5pPr>
      <a:lvl6pPr marL="1063273" indent="-171496" algn="l" defTabSz="685983" rtl="0" eaLnBrk="1" latinLnBrk="0" hangingPunct="1">
        <a:spcBef>
          <a:spcPts val="450"/>
        </a:spcBef>
        <a:buSzPct val="80000"/>
        <a:buFont typeface="Arial" pitchFamily="34" charset="0"/>
        <a:buChar char="•"/>
        <a:defRPr kumimoji="1" lang="ja-JP"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kumimoji="1" lang="ja-JP"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kumimoji="1" lang="ja-JP"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kumimoji="1" lang="ja-JP" sz="1200" kern="1200" baseline="0">
          <a:solidFill>
            <a:schemeClr val="tx1"/>
          </a:solidFill>
          <a:latin typeface="+mn-lt"/>
          <a:ea typeface="+mn-ea"/>
          <a:cs typeface="+mn-cs"/>
        </a:defRPr>
      </a:lvl9pPr>
    </p:bodyStyle>
    <p:otherStyle>
      <a:defPPr>
        <a:defRPr kumimoji="1" lang="ja-JP"/>
      </a:defPPr>
      <a:lvl1pPr marL="0" algn="l" defTabSz="685983" rtl="0" eaLnBrk="1" latinLnBrk="0" hangingPunct="1">
        <a:defRPr kumimoji="1" lang="ja-JP" sz="1350" kern="1200">
          <a:solidFill>
            <a:schemeClr val="tx1"/>
          </a:solidFill>
          <a:latin typeface="+mn-lt"/>
          <a:ea typeface="+mn-ea"/>
          <a:cs typeface="+mn-cs"/>
        </a:defRPr>
      </a:lvl1pPr>
      <a:lvl2pPr marL="342991" algn="l" defTabSz="685983" rtl="0" eaLnBrk="1" latinLnBrk="0" hangingPunct="1">
        <a:defRPr kumimoji="1" lang="ja-JP" sz="1350" kern="1200">
          <a:solidFill>
            <a:schemeClr val="tx1"/>
          </a:solidFill>
          <a:latin typeface="+mn-lt"/>
          <a:ea typeface="+mn-ea"/>
          <a:cs typeface="+mn-cs"/>
        </a:defRPr>
      </a:lvl2pPr>
      <a:lvl3pPr marL="685983" algn="l" defTabSz="685983" rtl="0" eaLnBrk="1" latinLnBrk="0" hangingPunct="1">
        <a:defRPr kumimoji="1" lang="ja-JP" sz="1350" kern="1200">
          <a:solidFill>
            <a:schemeClr val="tx1"/>
          </a:solidFill>
          <a:latin typeface="+mn-lt"/>
          <a:ea typeface="+mn-ea"/>
          <a:cs typeface="+mn-cs"/>
        </a:defRPr>
      </a:lvl3pPr>
      <a:lvl4pPr marL="1028974" algn="l" defTabSz="685983" rtl="0" eaLnBrk="1" latinLnBrk="0" hangingPunct="1">
        <a:defRPr kumimoji="1" lang="ja-JP" sz="1350" kern="1200">
          <a:solidFill>
            <a:schemeClr val="tx1"/>
          </a:solidFill>
          <a:latin typeface="+mn-lt"/>
          <a:ea typeface="+mn-ea"/>
          <a:cs typeface="+mn-cs"/>
        </a:defRPr>
      </a:lvl4pPr>
      <a:lvl5pPr marL="1371966" algn="l" defTabSz="685983" rtl="0" eaLnBrk="1" latinLnBrk="0" hangingPunct="1">
        <a:defRPr kumimoji="1" lang="ja-JP" sz="1350" kern="1200">
          <a:solidFill>
            <a:schemeClr val="tx1"/>
          </a:solidFill>
          <a:latin typeface="+mn-lt"/>
          <a:ea typeface="+mn-ea"/>
          <a:cs typeface="+mn-cs"/>
        </a:defRPr>
      </a:lvl5pPr>
      <a:lvl6pPr marL="1714957" algn="l" defTabSz="685983" rtl="0" eaLnBrk="1" latinLnBrk="0" hangingPunct="1">
        <a:defRPr kumimoji="1" lang="ja-JP" sz="1350" kern="1200">
          <a:solidFill>
            <a:schemeClr val="tx1"/>
          </a:solidFill>
          <a:latin typeface="+mn-lt"/>
          <a:ea typeface="+mn-ea"/>
          <a:cs typeface="+mn-cs"/>
        </a:defRPr>
      </a:lvl6pPr>
      <a:lvl7pPr marL="2057949" algn="l" defTabSz="685983" rtl="0" eaLnBrk="1" latinLnBrk="0" hangingPunct="1">
        <a:defRPr kumimoji="1" lang="ja-JP" sz="1350" kern="1200">
          <a:solidFill>
            <a:schemeClr val="tx1"/>
          </a:solidFill>
          <a:latin typeface="+mn-lt"/>
          <a:ea typeface="+mn-ea"/>
          <a:cs typeface="+mn-cs"/>
        </a:defRPr>
      </a:lvl7pPr>
      <a:lvl8pPr marL="2400940" algn="l" defTabSz="685983" rtl="0" eaLnBrk="1" latinLnBrk="0" hangingPunct="1">
        <a:defRPr kumimoji="1" lang="ja-JP" sz="1350" kern="1200">
          <a:solidFill>
            <a:schemeClr val="tx1"/>
          </a:solidFill>
          <a:latin typeface="+mn-lt"/>
          <a:ea typeface="+mn-ea"/>
          <a:cs typeface="+mn-cs"/>
        </a:defRPr>
      </a:lvl8pPr>
      <a:lvl9pPr marL="2743932" algn="l" defTabSz="685983" rtl="0" eaLnBrk="1" latinLnBrk="0" hangingPunct="1">
        <a:defRPr kumimoji="1" lang="ja-JP"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ja-JP"/>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ltLang="ja-JP"/>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801277612"/>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kumimoji="1" sz="3200" b="0" i="0" kern="1200">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63AE2FD-5E04-423E-8333-E2A1843EE0AD}" type="slidenum">
              <a:rPr lang="en-US" altLang="ja-JP" smtClean="0"/>
              <a:pPr>
                <a:defRPr/>
              </a:pPr>
              <a:t>‹#›</a:t>
            </a:fld>
            <a:endParaRPr lang="en-US" altLang="ja-JP"/>
          </a:p>
        </p:txBody>
      </p:sp>
    </p:spTree>
    <p:extLst>
      <p:ext uri="{BB962C8B-B14F-4D97-AF65-F5344CB8AC3E}">
        <p14:creationId xmlns:p14="http://schemas.microsoft.com/office/powerpoint/2010/main" val="544033889"/>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5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9.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hyperlink" Target="http://syllabus.adm.u-toyama.ac.jp/syllabu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692696"/>
            <a:ext cx="7772400" cy="1143000"/>
          </a:xfrm>
        </p:spPr>
        <p:txBody>
          <a:bodyPr>
            <a:noAutofit/>
          </a:bodyPr>
          <a:lstStyle/>
          <a:p>
            <a:pPr eaLnBrk="1" hangingPunct="1">
              <a:defRPr/>
            </a:pPr>
            <a:r>
              <a:rPr lang="ja-JP" altLang="en-US" sz="7200" dirty="0" smtClean="0"/>
              <a:t>貿易論</a:t>
            </a:r>
            <a:endParaRPr lang="ja-JP" altLang="en-US" dirty="0" smtClean="0"/>
          </a:p>
        </p:txBody>
      </p:sp>
      <p:sp>
        <p:nvSpPr>
          <p:cNvPr id="2051" name="Rectangle 3"/>
          <p:cNvSpPr>
            <a:spLocks noGrp="1" noChangeArrowheads="1"/>
          </p:cNvSpPr>
          <p:nvPr>
            <p:ph type="subTitle" idx="1"/>
          </p:nvPr>
        </p:nvSpPr>
        <p:spPr>
          <a:xfrm>
            <a:off x="467544" y="3717032"/>
            <a:ext cx="8676456" cy="2422525"/>
          </a:xfrm>
        </p:spPr>
        <p:txBody>
          <a:bodyPr>
            <a:normAutofit fontScale="92500"/>
          </a:bodyPr>
          <a:lstStyle/>
          <a:p>
            <a:pPr eaLnBrk="1" hangingPunct="1">
              <a:defRPr/>
            </a:pPr>
            <a:r>
              <a:rPr lang="ja-JP" altLang="en-US" sz="4400" b="1" dirty="0" smtClean="0">
                <a:solidFill>
                  <a:schemeClr val="tx1"/>
                </a:solidFill>
                <a:latin typeface="ＤＦ平成ゴシック体W5" panose="020B0509000000000000" pitchFamily="49" charset="-128"/>
                <a:ea typeface="ＤＦ平成ゴシック体W5" panose="020B0509000000000000" pitchFamily="49" charset="-128"/>
              </a:rPr>
              <a:t>経済学部　岸本寿生</a:t>
            </a:r>
          </a:p>
          <a:p>
            <a:pPr eaLnBrk="1" hangingPunct="1">
              <a:defRPr/>
            </a:pPr>
            <a:r>
              <a:rPr lang="en-US" altLang="ja-JP" sz="4400" b="1" dirty="0" smtClean="0">
                <a:solidFill>
                  <a:schemeClr val="tx1"/>
                </a:solidFill>
                <a:latin typeface="ＤＦ平成ゴシック体W5" panose="020B0509000000000000" pitchFamily="49" charset="-128"/>
                <a:ea typeface="ＤＦ平成ゴシック体W5" panose="020B0509000000000000" pitchFamily="49" charset="-128"/>
              </a:rPr>
              <a:t>kishi@eco.u-toyama.ac.jp</a:t>
            </a:r>
          </a:p>
          <a:p>
            <a:pPr>
              <a:defRPr/>
            </a:pPr>
            <a:r>
              <a:rPr lang="en-US" altLang="ja-JP" sz="4400" b="1" dirty="0">
                <a:solidFill>
                  <a:schemeClr val="tx1"/>
                </a:solidFill>
                <a:latin typeface="ＤＦ平成ゴシック体W5" panose="020B0509000000000000" pitchFamily="49" charset="-128"/>
                <a:ea typeface="ＤＦ平成ゴシック体W5" panose="020B0509000000000000" pitchFamily="49" charset="-128"/>
              </a:rPr>
              <a:t>http://www.kishimoto-office.com/</a:t>
            </a:r>
            <a:endParaRPr lang="en-US" altLang="ja-JP" sz="6000" b="1" dirty="0">
              <a:solidFill>
                <a:schemeClr val="tx1"/>
              </a:solidFill>
              <a:latin typeface="ＤＦ平成ゴシック体W5" panose="020B0509000000000000" pitchFamily="49" charset="-128"/>
              <a:ea typeface="ＤＦ平成ゴシック体W5" panose="020B0509000000000000" pitchFamily="49" charset="-128"/>
            </a:endParaRPr>
          </a:p>
          <a:p>
            <a:pPr eaLnBrk="1" hangingPunct="1">
              <a:defRPr/>
            </a:pPr>
            <a:endParaRPr lang="en-US" altLang="ja-JP" sz="4400" b="1" dirty="0" smtClean="0">
              <a:solidFill>
                <a:schemeClr val="tx1"/>
              </a:solidFill>
              <a:latin typeface="ＤＦ平成ゴシック体W5" panose="020B0509000000000000" pitchFamily="49" charset="-128"/>
              <a:ea typeface="ＤＦ平成ゴシック体W5" panose="020B0509000000000000"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fade">
                                      <p:cBhvr>
                                        <p:cTn id="12" dur="1000"/>
                                        <p:tgtEl>
                                          <p:spTgt spid="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fade">
                                      <p:cBhvr>
                                        <p:cTn id="17" dur="1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6632"/>
            <a:ext cx="9071072" cy="6408712"/>
          </a:xfrm>
        </p:spPr>
      </p:pic>
      <p:sp>
        <p:nvSpPr>
          <p:cNvPr id="2" name="テキスト ボックス 1"/>
          <p:cNvSpPr txBox="1"/>
          <p:nvPr/>
        </p:nvSpPr>
        <p:spPr>
          <a:xfrm>
            <a:off x="755576" y="2564904"/>
            <a:ext cx="7416824" cy="1754326"/>
          </a:xfrm>
          <a:prstGeom prst="rect">
            <a:avLst/>
          </a:prstGeom>
          <a:solidFill>
            <a:srgbClr val="CCFFFF"/>
          </a:solidFill>
        </p:spPr>
        <p:txBody>
          <a:bodyPr wrap="square" rtlCol="0">
            <a:spAutoFit/>
          </a:bodyPr>
          <a:lstStyle/>
          <a:p>
            <a:r>
              <a:rPr kumimoji="1" lang="ja-JP" altLang="en-US" sz="5400" dirty="0" smtClean="0"/>
              <a:t>世界で起こっていることを書いてみよう！</a:t>
            </a:r>
            <a:endParaRPr kumimoji="1" lang="ja-JP" altLang="en-US" sz="5400" dirty="0"/>
          </a:p>
        </p:txBody>
      </p:sp>
    </p:spTree>
    <p:extLst>
      <p:ext uri="{BB962C8B-B14F-4D97-AF65-F5344CB8AC3E}">
        <p14:creationId xmlns:p14="http://schemas.microsoft.com/office/powerpoint/2010/main" val="120755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hangingPunct="1">
              <a:defRPr/>
            </a:pPr>
            <a:r>
              <a:rPr lang="ja-JP" altLang="en-US" sz="6000" dirty="0" smtClean="0">
                <a:ln>
                  <a:solidFill>
                    <a:schemeClr val="accent1">
                      <a:lumMod val="75000"/>
                    </a:schemeClr>
                  </a:solidFill>
                </a:ln>
              </a:rPr>
              <a:t>グローバル化とは</a:t>
            </a:r>
          </a:p>
        </p:txBody>
      </p:sp>
      <p:sp>
        <p:nvSpPr>
          <p:cNvPr id="71683" name="Rectangle 3"/>
          <p:cNvSpPr>
            <a:spLocks noGrp="1" noChangeArrowheads="1"/>
          </p:cNvSpPr>
          <p:nvPr>
            <p:ph idx="1"/>
          </p:nvPr>
        </p:nvSpPr>
        <p:spPr>
          <a:xfrm>
            <a:off x="457200" y="2564904"/>
            <a:ext cx="7620000" cy="3835896"/>
          </a:xfrm>
        </p:spPr>
        <p:txBody>
          <a:bodyPr>
            <a:normAutofit/>
          </a:bodyPr>
          <a:lstStyle/>
          <a:p>
            <a:pPr eaLnBrk="1" hangingPunct="1">
              <a:defRPr/>
            </a:pPr>
            <a:r>
              <a:rPr lang="ja-JP" altLang="en-US" sz="4800" dirty="0" smtClean="0">
                <a:latin typeface="ＤＦ平成ゴシック体W5" panose="020B0509000000000000" pitchFamily="49" charset="-128"/>
                <a:ea typeface="ＤＦ平成ゴシック体W5" panose="020B0509000000000000" pitchFamily="49" charset="-128"/>
              </a:rPr>
              <a:t>グローバル化の意味</a:t>
            </a:r>
          </a:p>
          <a:p>
            <a:pPr eaLnBrk="1" hangingPunct="1">
              <a:defRPr/>
            </a:pPr>
            <a:r>
              <a:rPr lang="ja-JP" altLang="en-US" sz="4800" dirty="0" smtClean="0">
                <a:latin typeface="ＤＦ平成ゴシック体W5" panose="020B0509000000000000" pitchFamily="49" charset="-128"/>
                <a:ea typeface="ＤＦ平成ゴシック体W5" panose="020B0509000000000000" pitchFamily="49" charset="-128"/>
              </a:rPr>
              <a:t>グローバル化の評価</a:t>
            </a:r>
          </a:p>
          <a:p>
            <a:pPr eaLnBrk="1" hangingPunct="1">
              <a:defRPr/>
            </a:pPr>
            <a:r>
              <a:rPr lang="ja-JP" altLang="en-US" sz="4800" dirty="0" smtClean="0">
                <a:latin typeface="ＤＦ平成ゴシック体W5" panose="020B0509000000000000" pitchFamily="49" charset="-128"/>
                <a:ea typeface="ＤＦ平成ゴシック体W5" panose="020B0509000000000000" pitchFamily="49" charset="-128"/>
              </a:rPr>
              <a:t>グローバル化の方途</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7772400" cy="1371600"/>
          </a:xfrm>
        </p:spPr>
        <p:txBody>
          <a:bodyPr/>
          <a:lstStyle/>
          <a:p>
            <a:pPr eaLnBrk="1" hangingPunct="1">
              <a:defRPr/>
            </a:pPr>
            <a:r>
              <a:rPr lang="ja-JP" altLang="en-US" smtClean="0"/>
              <a:t>地球は縮んだ？</a:t>
            </a:r>
            <a:br>
              <a:rPr lang="ja-JP" altLang="en-US" smtClean="0"/>
            </a:br>
            <a:r>
              <a:rPr lang="ja-JP" altLang="en-US" sz="4000" smtClean="0"/>
              <a:t>経済地理学者によるスケッチ</a:t>
            </a:r>
            <a:endParaRPr lang="ja-JP" altLang="en-US" smtClean="0"/>
          </a:p>
        </p:txBody>
      </p:sp>
      <p:graphicFrame>
        <p:nvGraphicFramePr>
          <p:cNvPr id="13315" name="Object 3"/>
          <p:cNvGraphicFramePr>
            <a:graphicFrameLocks noChangeAspect="1"/>
          </p:cNvGraphicFramePr>
          <p:nvPr/>
        </p:nvGraphicFramePr>
        <p:xfrm>
          <a:off x="304800" y="1905000"/>
          <a:ext cx="2279650" cy="2286000"/>
        </p:xfrm>
        <a:graphic>
          <a:graphicData uri="http://schemas.openxmlformats.org/presentationml/2006/ole">
            <mc:AlternateContent xmlns:mc="http://schemas.openxmlformats.org/markup-compatibility/2006">
              <mc:Choice xmlns:v="urn:schemas-microsoft-com:vml" Requires="v">
                <p:oleObj spid="_x0000_s13570" name="ｸﾘｯﾌﾟ" r:id="rId4" imgW="985723" imgH="987552" progId="MS_ClipArt_Gallery.2">
                  <p:embed/>
                </p:oleObj>
              </mc:Choice>
              <mc:Fallback>
                <p:oleObj name="ｸﾘｯﾌﾟ" r:id="rId4" imgW="985723" imgH="987552"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05000"/>
                        <a:ext cx="2279650"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2895600" y="3276600"/>
          <a:ext cx="1139825" cy="1143000"/>
        </p:xfrm>
        <a:graphic>
          <a:graphicData uri="http://schemas.openxmlformats.org/presentationml/2006/ole">
            <mc:AlternateContent xmlns:mc="http://schemas.openxmlformats.org/markup-compatibility/2006">
              <mc:Choice xmlns:v="urn:schemas-microsoft-com:vml" Requires="v">
                <p:oleObj spid="_x0000_s13571" name="ｸﾘｯﾌﾟ" r:id="rId6" imgW="985723" imgH="987552" progId="MS_ClipArt_Gallery.2">
                  <p:embed/>
                </p:oleObj>
              </mc:Choice>
              <mc:Fallback>
                <p:oleObj name="ｸﾘｯﾌﾟ" r:id="rId6" imgW="985723" imgH="987552"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276600"/>
                        <a:ext cx="11398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4876800" y="4191000"/>
          <a:ext cx="606425" cy="609600"/>
        </p:xfrm>
        <a:graphic>
          <a:graphicData uri="http://schemas.openxmlformats.org/presentationml/2006/ole">
            <mc:AlternateContent xmlns:mc="http://schemas.openxmlformats.org/markup-compatibility/2006">
              <mc:Choice xmlns:v="urn:schemas-microsoft-com:vml" Requires="v">
                <p:oleObj spid="_x0000_s13572" name="ｸﾘｯﾌﾟ" r:id="rId7" imgW="985723" imgH="987552" progId="MS_ClipArt_Gallery.2">
                  <p:embed/>
                </p:oleObj>
              </mc:Choice>
              <mc:Fallback>
                <p:oleObj name="ｸﾘｯﾌﾟ" r:id="rId7" imgW="985723" imgH="987552"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91000"/>
                        <a:ext cx="60642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6400800" y="4648200"/>
          <a:ext cx="379413" cy="381000"/>
        </p:xfrm>
        <a:graphic>
          <a:graphicData uri="http://schemas.openxmlformats.org/presentationml/2006/ole">
            <mc:AlternateContent xmlns:mc="http://schemas.openxmlformats.org/markup-compatibility/2006">
              <mc:Choice xmlns:v="urn:schemas-microsoft-com:vml" Requires="v">
                <p:oleObj spid="_x0000_s13573" name="ｸﾘｯﾌﾟ" r:id="rId8" imgW="985723" imgH="987552" progId="MS_ClipArt_Gallery.2">
                  <p:embed/>
                </p:oleObj>
              </mc:Choice>
              <mc:Fallback>
                <p:oleObj name="ｸﾘｯﾌﾟ" r:id="rId8" imgW="985723" imgH="987552"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648200"/>
                        <a:ext cx="37941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7848600" y="5181600"/>
          <a:ext cx="152400" cy="152400"/>
        </p:xfrm>
        <a:graphic>
          <a:graphicData uri="http://schemas.openxmlformats.org/presentationml/2006/ole">
            <mc:AlternateContent xmlns:mc="http://schemas.openxmlformats.org/markup-compatibility/2006">
              <mc:Choice xmlns:v="urn:schemas-microsoft-com:vml" Requires="v">
                <p:oleObj spid="_x0000_s13574" name="ｸﾘｯﾌﾟ" r:id="rId9" imgW="985723" imgH="987552" progId="MS_ClipArt_Gallery.2">
                  <p:embed/>
                </p:oleObj>
              </mc:Choice>
              <mc:Fallback>
                <p:oleObj name="ｸﾘｯﾌﾟ" r:id="rId9" imgW="985723" imgH="987552"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181600"/>
                        <a:ext cx="1524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Text Box 8"/>
          <p:cNvSpPr txBox="1">
            <a:spLocks noChangeArrowheads="1"/>
          </p:cNvSpPr>
          <p:nvPr/>
        </p:nvSpPr>
        <p:spPr bwMode="auto">
          <a:xfrm>
            <a:off x="457200" y="4495800"/>
            <a:ext cx="180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en-US" altLang="ja-JP" sz="2400" b="0"/>
              <a:t>1500-1840</a:t>
            </a:r>
            <a:r>
              <a:rPr lang="ja-JP" altLang="en-US" sz="2400" b="0"/>
              <a:t>年</a:t>
            </a:r>
          </a:p>
        </p:txBody>
      </p:sp>
      <p:sp>
        <p:nvSpPr>
          <p:cNvPr id="13321" name="Text Box 9"/>
          <p:cNvSpPr txBox="1">
            <a:spLocks noChangeArrowheads="1"/>
          </p:cNvSpPr>
          <p:nvPr/>
        </p:nvSpPr>
        <p:spPr bwMode="auto">
          <a:xfrm>
            <a:off x="2590800" y="4724400"/>
            <a:ext cx="180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en-US" altLang="ja-JP" sz="2400" b="0"/>
              <a:t>1850-1930</a:t>
            </a:r>
            <a:r>
              <a:rPr lang="ja-JP" altLang="en-US" sz="2400" b="0"/>
              <a:t>年</a:t>
            </a:r>
          </a:p>
        </p:txBody>
      </p:sp>
      <p:sp>
        <p:nvSpPr>
          <p:cNvPr id="13322" name="Text Box 10"/>
          <p:cNvSpPr txBox="1">
            <a:spLocks noChangeArrowheads="1"/>
          </p:cNvSpPr>
          <p:nvPr/>
        </p:nvSpPr>
        <p:spPr bwMode="auto">
          <a:xfrm>
            <a:off x="4495800" y="4876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en-US" altLang="ja-JP" sz="2400" b="0"/>
              <a:t>1950</a:t>
            </a:r>
            <a:r>
              <a:rPr lang="ja-JP" altLang="en-US" sz="2400" b="0"/>
              <a:t>年代</a:t>
            </a:r>
          </a:p>
        </p:txBody>
      </p:sp>
      <p:sp>
        <p:nvSpPr>
          <p:cNvPr id="13323" name="Text Box 11"/>
          <p:cNvSpPr txBox="1">
            <a:spLocks noChangeArrowheads="1"/>
          </p:cNvSpPr>
          <p:nvPr/>
        </p:nvSpPr>
        <p:spPr bwMode="auto">
          <a:xfrm>
            <a:off x="5867400" y="51816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en-US" altLang="ja-JP" sz="2400" b="0"/>
              <a:t>1960</a:t>
            </a:r>
            <a:r>
              <a:rPr lang="ja-JP" altLang="en-US" sz="2400" b="0"/>
              <a:t>年代</a:t>
            </a:r>
          </a:p>
        </p:txBody>
      </p:sp>
      <p:sp>
        <p:nvSpPr>
          <p:cNvPr id="13324" name="Text Box 12"/>
          <p:cNvSpPr txBox="1">
            <a:spLocks noChangeArrowheads="1"/>
          </p:cNvSpPr>
          <p:nvPr/>
        </p:nvSpPr>
        <p:spPr bwMode="auto">
          <a:xfrm>
            <a:off x="7391400" y="54864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en-US" altLang="ja-JP" sz="2400" b="0"/>
              <a:t>1990</a:t>
            </a:r>
            <a:r>
              <a:rPr lang="ja-JP" altLang="en-US" sz="2400" b="0"/>
              <a:t>年代</a:t>
            </a:r>
          </a:p>
        </p:txBody>
      </p:sp>
      <p:sp>
        <p:nvSpPr>
          <p:cNvPr id="13325" name="Text Box 13"/>
          <p:cNvSpPr txBox="1">
            <a:spLocks noChangeArrowheads="1"/>
          </p:cNvSpPr>
          <p:nvPr/>
        </p:nvSpPr>
        <p:spPr bwMode="auto">
          <a:xfrm>
            <a:off x="533400" y="144780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2400" b="0">
                <a:solidFill>
                  <a:schemeClr val="tx2"/>
                </a:solidFill>
              </a:rPr>
              <a:t>地理上の発見</a:t>
            </a:r>
          </a:p>
        </p:txBody>
      </p:sp>
      <p:sp>
        <p:nvSpPr>
          <p:cNvPr id="13326" name="Text Box 14"/>
          <p:cNvSpPr txBox="1">
            <a:spLocks noChangeArrowheads="1"/>
          </p:cNvSpPr>
          <p:nvPr/>
        </p:nvSpPr>
        <p:spPr bwMode="auto">
          <a:xfrm>
            <a:off x="2803525" y="2535238"/>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2400" b="0">
                <a:solidFill>
                  <a:schemeClr val="tx2"/>
                </a:solidFill>
              </a:rPr>
              <a:t>産業革命</a:t>
            </a:r>
          </a:p>
        </p:txBody>
      </p:sp>
      <p:sp>
        <p:nvSpPr>
          <p:cNvPr id="13327" name="Text Box 15"/>
          <p:cNvSpPr txBox="1">
            <a:spLocks noChangeArrowheads="1"/>
          </p:cNvSpPr>
          <p:nvPr/>
        </p:nvSpPr>
        <p:spPr bwMode="auto">
          <a:xfrm>
            <a:off x="4267200" y="350520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2400" b="0">
                <a:solidFill>
                  <a:schemeClr val="tx2"/>
                </a:solidFill>
              </a:rPr>
              <a:t>航空機の普及</a:t>
            </a:r>
          </a:p>
        </p:txBody>
      </p:sp>
      <p:sp>
        <p:nvSpPr>
          <p:cNvPr id="13328" name="Text Box 16"/>
          <p:cNvSpPr txBox="1">
            <a:spLocks noChangeArrowheads="1"/>
          </p:cNvSpPr>
          <p:nvPr/>
        </p:nvSpPr>
        <p:spPr bwMode="auto">
          <a:xfrm>
            <a:off x="6080125" y="4135438"/>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2400" b="0">
                <a:solidFill>
                  <a:schemeClr val="tx2"/>
                </a:solidFill>
              </a:rPr>
              <a:t>国際電話</a:t>
            </a:r>
          </a:p>
        </p:txBody>
      </p:sp>
      <p:sp>
        <p:nvSpPr>
          <p:cNvPr id="13329" name="Text Box 17"/>
          <p:cNvSpPr txBox="1">
            <a:spLocks noChangeArrowheads="1"/>
          </p:cNvSpPr>
          <p:nvPr/>
        </p:nvSpPr>
        <p:spPr bwMode="auto">
          <a:xfrm>
            <a:off x="7212013" y="4648200"/>
            <a:ext cx="1931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2400" b="0">
                <a:solidFill>
                  <a:srgbClr val="FF0000"/>
                </a:solidFill>
              </a:rPr>
              <a:t>インターネット</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224644"/>
            <a:ext cx="9071072" cy="6408712"/>
          </a:xfrm>
        </p:spPr>
      </p:pic>
      <p:sp>
        <p:nvSpPr>
          <p:cNvPr id="2" name="円/楕円 1"/>
          <p:cNvSpPr/>
          <p:nvPr/>
        </p:nvSpPr>
        <p:spPr>
          <a:xfrm>
            <a:off x="4283968" y="2708920"/>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 name="円/楕円 2"/>
          <p:cNvSpPr/>
          <p:nvPr/>
        </p:nvSpPr>
        <p:spPr>
          <a:xfrm>
            <a:off x="3707904" y="2420888"/>
            <a:ext cx="792088" cy="79208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円/楕円 4"/>
          <p:cNvSpPr/>
          <p:nvPr/>
        </p:nvSpPr>
        <p:spPr>
          <a:xfrm>
            <a:off x="3419872" y="3212976"/>
            <a:ext cx="1224136" cy="72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6" name="雲 5"/>
          <p:cNvSpPr/>
          <p:nvPr/>
        </p:nvSpPr>
        <p:spPr>
          <a:xfrm rot="20361567">
            <a:off x="3683822" y="2032651"/>
            <a:ext cx="4536504" cy="3715608"/>
          </a:xfrm>
          <a:prstGeom prst="cloud">
            <a:avLst/>
          </a:prstGeom>
          <a:noFill/>
          <a:ln w="57150"/>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7" name="左右矢印 6"/>
          <p:cNvSpPr/>
          <p:nvPr/>
        </p:nvSpPr>
        <p:spPr>
          <a:xfrm>
            <a:off x="1835696" y="2420888"/>
            <a:ext cx="2448272" cy="792088"/>
          </a:xfrm>
          <a:prstGeom prst="leftRightArrow">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雲 7"/>
          <p:cNvSpPr/>
          <p:nvPr/>
        </p:nvSpPr>
        <p:spPr>
          <a:xfrm>
            <a:off x="1619672" y="2420888"/>
            <a:ext cx="864096" cy="864096"/>
          </a:xfrm>
          <a:prstGeom prst="cloud">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涙形 8"/>
          <p:cNvSpPr/>
          <p:nvPr/>
        </p:nvSpPr>
        <p:spPr>
          <a:xfrm>
            <a:off x="798917" y="1766791"/>
            <a:ext cx="1440160" cy="1205977"/>
          </a:xfrm>
          <a:prstGeom prst="teardrop">
            <a:avLst>
              <a:gd name="adj" fmla="val 93218"/>
            </a:avLst>
          </a:prstGeom>
          <a:noFill/>
          <a:ln w="28575">
            <a:solidFill>
              <a:srgbClr val="0099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375942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flipV="1">
            <a:off x="914400" y="1066800"/>
            <a:ext cx="3581400" cy="51054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9395" name="Line 3"/>
          <p:cNvSpPr>
            <a:spLocks noChangeShapeType="1"/>
          </p:cNvSpPr>
          <p:nvPr/>
        </p:nvSpPr>
        <p:spPr bwMode="auto">
          <a:xfrm>
            <a:off x="4648200" y="1066800"/>
            <a:ext cx="3505200" cy="51054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9396" name="Line 4"/>
          <p:cNvSpPr>
            <a:spLocks noChangeShapeType="1"/>
          </p:cNvSpPr>
          <p:nvPr/>
        </p:nvSpPr>
        <p:spPr bwMode="auto">
          <a:xfrm>
            <a:off x="1066800" y="6248400"/>
            <a:ext cx="68580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9397" name="Line 5"/>
          <p:cNvSpPr>
            <a:spLocks noChangeShapeType="1"/>
          </p:cNvSpPr>
          <p:nvPr/>
        </p:nvSpPr>
        <p:spPr bwMode="auto">
          <a:xfrm>
            <a:off x="2743200" y="3581400"/>
            <a:ext cx="3505200" cy="0"/>
          </a:xfrm>
          <a:prstGeom prst="line">
            <a:avLst/>
          </a:prstGeom>
          <a:noFill/>
          <a:ln w="57150">
            <a:solidFill>
              <a:schemeClr val="folHlink"/>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9398" name="Line 6"/>
          <p:cNvSpPr>
            <a:spLocks noChangeShapeType="1"/>
          </p:cNvSpPr>
          <p:nvPr/>
        </p:nvSpPr>
        <p:spPr bwMode="auto">
          <a:xfrm>
            <a:off x="2667000" y="3657600"/>
            <a:ext cx="1905000" cy="2514600"/>
          </a:xfrm>
          <a:prstGeom prst="line">
            <a:avLst/>
          </a:prstGeom>
          <a:noFill/>
          <a:ln w="57150">
            <a:solidFill>
              <a:schemeClr val="folHlink"/>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9399" name="Line 7"/>
          <p:cNvSpPr>
            <a:spLocks noChangeShapeType="1"/>
          </p:cNvSpPr>
          <p:nvPr/>
        </p:nvSpPr>
        <p:spPr bwMode="auto">
          <a:xfrm flipH="1">
            <a:off x="4648200" y="3657600"/>
            <a:ext cx="1676400" cy="2514600"/>
          </a:xfrm>
          <a:prstGeom prst="line">
            <a:avLst/>
          </a:prstGeom>
          <a:noFill/>
          <a:ln w="57150">
            <a:solidFill>
              <a:schemeClr val="folHlink"/>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9400" name="Text Box 8"/>
          <p:cNvSpPr txBox="1">
            <a:spLocks noChangeArrowheads="1"/>
          </p:cNvSpPr>
          <p:nvPr/>
        </p:nvSpPr>
        <p:spPr bwMode="auto">
          <a:xfrm rot="-3297200">
            <a:off x="1600200" y="32004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algn="ctr" eaLnBrk="1" hangingPunct="1">
              <a:spcBef>
                <a:spcPct val="50000"/>
              </a:spcBef>
            </a:pPr>
            <a:r>
              <a:rPr lang="ja-JP" altLang="en-US" sz="2400" b="0">
                <a:solidFill>
                  <a:srgbClr val="CC0099"/>
                </a:solidFill>
              </a:rPr>
              <a:t>政府－政府</a:t>
            </a:r>
          </a:p>
        </p:txBody>
      </p:sp>
      <p:sp>
        <p:nvSpPr>
          <p:cNvPr id="59401" name="Text Box 9"/>
          <p:cNvSpPr txBox="1">
            <a:spLocks noChangeArrowheads="1"/>
          </p:cNvSpPr>
          <p:nvPr/>
        </p:nvSpPr>
        <p:spPr bwMode="auto">
          <a:xfrm rot="3404748">
            <a:off x="5699125" y="3063875"/>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algn="ctr" eaLnBrk="1" hangingPunct="1"/>
            <a:r>
              <a:rPr lang="ja-JP" altLang="en-US" sz="2400" b="0">
                <a:solidFill>
                  <a:srgbClr val="CC0099"/>
                </a:solidFill>
              </a:rPr>
              <a:t>企業－企業</a:t>
            </a:r>
          </a:p>
        </p:txBody>
      </p:sp>
      <p:sp>
        <p:nvSpPr>
          <p:cNvPr id="59402" name="Text Box 10"/>
          <p:cNvSpPr txBox="1">
            <a:spLocks noChangeArrowheads="1"/>
          </p:cNvSpPr>
          <p:nvPr/>
        </p:nvSpPr>
        <p:spPr bwMode="auto">
          <a:xfrm>
            <a:off x="3722688" y="6400800"/>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algn="ctr" eaLnBrk="1" hangingPunct="1"/>
            <a:r>
              <a:rPr lang="ja-JP" altLang="en-US" sz="2400" b="0">
                <a:solidFill>
                  <a:srgbClr val="CC0099"/>
                </a:solidFill>
              </a:rPr>
              <a:t>政府－企業</a:t>
            </a:r>
          </a:p>
        </p:txBody>
      </p:sp>
      <p:sp>
        <p:nvSpPr>
          <p:cNvPr id="33803" name="Rectangle 11"/>
          <p:cNvSpPr>
            <a:spLocks noGrp="1" noChangeArrowheads="1"/>
          </p:cNvSpPr>
          <p:nvPr>
            <p:ph type="title" idx="4294967295"/>
          </p:nvPr>
        </p:nvSpPr>
        <p:spPr>
          <a:xfrm>
            <a:off x="1371600" y="0"/>
            <a:ext cx="7772400" cy="1143000"/>
          </a:xfrm>
        </p:spPr>
        <p:txBody>
          <a:bodyPr/>
          <a:lstStyle/>
          <a:p>
            <a:pPr eaLnBrk="1" hangingPunct="1">
              <a:defRPr/>
            </a:pPr>
            <a:r>
              <a:rPr lang="ja-JP" altLang="en-US" smtClean="0"/>
              <a:t>変わる国際関係の構図</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72400" y="260648"/>
            <a:ext cx="620361" cy="5422562"/>
          </a:xfrm>
        </p:spPr>
        <p:txBody>
          <a:bodyPr vert="eaVert">
            <a:normAutofit fontScale="90000"/>
          </a:bodyPr>
          <a:lstStyle/>
          <a:p>
            <a:r>
              <a:rPr lang="zh-TW" altLang="en-US" dirty="0" smtClean="0"/>
              <a:t>２０１</a:t>
            </a:r>
            <a:r>
              <a:rPr lang="en-US" altLang="ja-JP" dirty="0" smtClean="0"/>
              <a:t>6</a:t>
            </a:r>
            <a:r>
              <a:rPr lang="zh-TW" altLang="en-US" dirty="0" smtClean="0"/>
              <a:t>年</a:t>
            </a:r>
            <a:r>
              <a:rPr lang="zh-TW" altLang="en-US" dirty="0"/>
              <a:t>ＧＤＰ／売上</a:t>
            </a:r>
            <a:r>
              <a:rPr lang="zh-TW" altLang="en-US" dirty="0" smtClean="0"/>
              <a:t>比較</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515598630"/>
              </p:ext>
            </p:extLst>
          </p:nvPr>
        </p:nvGraphicFramePr>
        <p:xfrm>
          <a:off x="1403648" y="116632"/>
          <a:ext cx="6336704" cy="6587490"/>
        </p:xfrm>
        <a:graphic>
          <a:graphicData uri="http://schemas.openxmlformats.org/drawingml/2006/table">
            <a:tbl>
              <a:tblPr>
                <a:tableStyleId>{5940675A-B579-460E-94D1-54222C63F5DA}</a:tableStyleId>
              </a:tblPr>
              <a:tblGrid>
                <a:gridCol w="716323"/>
                <a:gridCol w="2740061"/>
                <a:gridCol w="1512168"/>
                <a:gridCol w="1368152"/>
              </a:tblGrid>
              <a:tr h="227714">
                <a:tc>
                  <a:txBody>
                    <a:bodyPr/>
                    <a:lstStyle/>
                    <a:p>
                      <a:pPr algn="ctr" fontAlgn="ctr"/>
                      <a:r>
                        <a:rPr lang="ja-JP" altLang="en-US" sz="1600" b="1" u="none" strike="noStrike" dirty="0">
                          <a:effectLst/>
                          <a:latin typeface="+mj-ea"/>
                          <a:ea typeface="+mj-ea"/>
                        </a:rPr>
                        <a:t>順位</a:t>
                      </a:r>
                      <a:endParaRPr lang="ja-JP" altLang="en-US"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ctr" fontAlgn="ctr"/>
                      <a:r>
                        <a:rPr lang="ja-JP" altLang="en-US" sz="1600" b="1" u="none" strike="noStrike">
                          <a:effectLst/>
                          <a:latin typeface="+mj-ea"/>
                          <a:ea typeface="+mj-ea"/>
                        </a:rPr>
                        <a:t>国名／企業名</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ctr" fontAlgn="ctr"/>
                      <a:r>
                        <a:rPr lang="en-US" sz="1600" b="1" u="none" strike="noStrike">
                          <a:effectLst/>
                          <a:latin typeface="+mj-ea"/>
                          <a:ea typeface="+mj-ea"/>
                        </a:rPr>
                        <a:t>GDP／</a:t>
                      </a:r>
                      <a:r>
                        <a:rPr lang="ja-JP" altLang="en-US" sz="1600" b="1" u="none" strike="noStrike">
                          <a:effectLst/>
                          <a:latin typeface="+mj-ea"/>
                          <a:ea typeface="+mj-ea"/>
                        </a:rPr>
                        <a:t>売上高</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ctr" fontAlgn="ctr"/>
                      <a:r>
                        <a:rPr lang="ja-JP" altLang="en-US" sz="1600" b="1" u="none" strike="noStrike">
                          <a:effectLst/>
                          <a:latin typeface="+mj-ea"/>
                          <a:ea typeface="+mj-ea"/>
                        </a:rPr>
                        <a:t>日本比</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1</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米国</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18,569,100</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376.0%</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2</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中国</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11,218,281</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227.2%</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3</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日本</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4,938,644</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100.0%</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4</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dirty="0">
                          <a:effectLst/>
                          <a:latin typeface="+mj-ea"/>
                          <a:ea typeface="+mj-ea"/>
                        </a:rPr>
                        <a:t>ドイツ</a:t>
                      </a:r>
                      <a:endParaRPr lang="ja-JP" altLang="en-US"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3,466,639</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70.2%</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5</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イギリス</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2,629,188</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53.2%</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6</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フランス</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2,463,222</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49.9%</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7</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インド</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2,256,397</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45.7%</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a:effectLst/>
                          <a:latin typeface="+mj-ea"/>
                          <a:ea typeface="+mj-ea"/>
                        </a:rPr>
                        <a:t>8</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イタリア</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1,850,735</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37.5%</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9</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dirty="0">
                          <a:effectLst/>
                          <a:latin typeface="+mj-ea"/>
                          <a:ea typeface="+mj-ea"/>
                        </a:rPr>
                        <a:t>ブラジル</a:t>
                      </a:r>
                      <a:endParaRPr lang="ja-JP" altLang="en-US"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1,798,622</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36.4%</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10</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カナダ</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1,529,224</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31.0%</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11</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韓国</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1,411,246</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28.6%</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12</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ロシア</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1,280,731</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25.9%</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13</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オーストラリア</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1,258,978</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25.5%</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14</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スペイン</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1,232,597</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25.0%</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15</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メキシコ</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1,046,002</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21.2%</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16</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インドネシア</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932,448</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18.9%</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17</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トルコ</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857,429</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17.4%</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18</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オランダ</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771,163</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15.6%</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19</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スイス</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659,850</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13.4%</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20</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サウジアラビア</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639,617</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13.0%</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21</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アルゼンチン</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545,124</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11.0%</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22</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台湾</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528,550</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10.7%</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23</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a:effectLst/>
                          <a:latin typeface="+mj-ea"/>
                          <a:ea typeface="+mj-ea"/>
                        </a:rPr>
                        <a:t>スウェーデン</a:t>
                      </a:r>
                      <a:endParaRPr lang="ja-JP" altLang="en-US"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511,397</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10.4%</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24</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en-US" sz="1600" b="1" u="none" strike="noStrike" dirty="0">
                          <a:effectLst/>
                          <a:latin typeface="+mj-ea"/>
                          <a:ea typeface="+mj-ea"/>
                        </a:rPr>
                        <a:t>Walmart</a:t>
                      </a:r>
                      <a:endParaRPr lang="en-US"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485,873</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9.8%</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r>
              <a:tr h="218437">
                <a:tc>
                  <a:txBody>
                    <a:bodyPr/>
                    <a:lstStyle/>
                    <a:p>
                      <a:pPr algn="ctr" fontAlgn="ctr"/>
                      <a:r>
                        <a:rPr lang="en-US" altLang="ja-JP" sz="1600" b="1" u="none" strike="noStrike" dirty="0">
                          <a:effectLst/>
                          <a:latin typeface="+mj-ea"/>
                          <a:ea typeface="+mj-ea"/>
                        </a:rPr>
                        <a:t>25</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l" fontAlgn="ctr"/>
                      <a:r>
                        <a:rPr lang="ja-JP" altLang="en-US" sz="1600" b="1" u="none" strike="noStrike" dirty="0">
                          <a:effectLst/>
                          <a:latin typeface="+mj-ea"/>
                          <a:ea typeface="+mj-ea"/>
                        </a:rPr>
                        <a:t>ポーランド</a:t>
                      </a:r>
                      <a:endParaRPr lang="ja-JP" altLang="en-US" sz="1600" b="1" i="0" u="none" strike="noStrike" dirty="0">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a:effectLst/>
                          <a:latin typeface="+mj-ea"/>
                          <a:ea typeface="+mj-ea"/>
                        </a:rPr>
                        <a:t>467,591</a:t>
                      </a:r>
                      <a:endParaRPr lang="en-US" altLang="ja-JP" sz="1600" b="1" i="0" u="none" strike="noStrike">
                        <a:solidFill>
                          <a:srgbClr val="000000"/>
                        </a:solidFill>
                        <a:effectLst/>
                        <a:latin typeface="+mj-ea"/>
                        <a:ea typeface="+mj-ea"/>
                      </a:endParaRPr>
                    </a:p>
                  </a:txBody>
                  <a:tcPr marL="9525" marR="9525" marT="9525" marB="0" anchor="ctr">
                    <a:solidFill>
                      <a:schemeClr val="bg1"/>
                    </a:solidFill>
                  </a:tcPr>
                </a:tc>
                <a:tc>
                  <a:txBody>
                    <a:bodyPr/>
                    <a:lstStyle/>
                    <a:p>
                      <a:pPr algn="r" fontAlgn="ctr"/>
                      <a:r>
                        <a:rPr lang="en-US" altLang="ja-JP" sz="1600" b="1" u="none" strike="noStrike" dirty="0">
                          <a:effectLst/>
                          <a:latin typeface="+mj-ea"/>
                          <a:ea typeface="+mj-ea"/>
                        </a:rPr>
                        <a:t>9.5%</a:t>
                      </a:r>
                      <a:endParaRPr lang="en-US" altLang="ja-JP" sz="1600" b="1" i="0" u="none" strike="noStrike" dirty="0">
                        <a:solidFill>
                          <a:srgbClr val="000000"/>
                        </a:solidFill>
                        <a:effectLst/>
                        <a:latin typeface="+mj-ea"/>
                        <a:ea typeface="+mj-ea"/>
                      </a:endParaRPr>
                    </a:p>
                  </a:txBody>
                  <a:tcPr marL="9525" marR="9525" marT="9525" marB="0" anchor="ctr">
                    <a:solidFill>
                      <a:schemeClr val="bg1"/>
                    </a:solidFill>
                  </a:tcPr>
                </a:tc>
              </a:tr>
            </a:tbl>
          </a:graphicData>
        </a:graphic>
      </p:graphicFrame>
    </p:spTree>
    <p:extLst>
      <p:ext uri="{BB962C8B-B14F-4D97-AF65-F5344CB8AC3E}">
        <p14:creationId xmlns:p14="http://schemas.microsoft.com/office/powerpoint/2010/main" val="354062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2662"/>
            <a:ext cx="7317105" cy="418058"/>
          </a:xfrm>
        </p:spPr>
        <p:txBody>
          <a:bodyPr>
            <a:normAutofit fontScale="90000"/>
          </a:bodyPr>
          <a:lstStyle/>
          <a:p>
            <a:r>
              <a:rPr lang="zh-TW" altLang="en-US" dirty="0" smtClean="0"/>
              <a:t>２０１</a:t>
            </a:r>
            <a:r>
              <a:rPr lang="en-US" altLang="ja-JP" dirty="0" smtClean="0"/>
              <a:t>6</a:t>
            </a:r>
            <a:r>
              <a:rPr lang="zh-TW" altLang="en-US" dirty="0" smtClean="0"/>
              <a:t>年</a:t>
            </a:r>
            <a:r>
              <a:rPr lang="zh-TW" altLang="en-US" dirty="0"/>
              <a:t>ＧＤＰ／売上</a:t>
            </a:r>
            <a:r>
              <a:rPr lang="zh-TW" altLang="en-US" dirty="0" smtClean="0"/>
              <a:t>比較</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549875377"/>
              </p:ext>
            </p:extLst>
          </p:nvPr>
        </p:nvGraphicFramePr>
        <p:xfrm>
          <a:off x="4788024" y="548681"/>
          <a:ext cx="4217144" cy="6008370"/>
        </p:xfrm>
        <a:graphic>
          <a:graphicData uri="http://schemas.openxmlformats.org/drawingml/2006/table">
            <a:tbl>
              <a:tblPr/>
              <a:tblGrid>
                <a:gridCol w="476721"/>
                <a:gridCol w="2053565"/>
                <a:gridCol w="1063454"/>
                <a:gridCol w="623404"/>
              </a:tblGrid>
              <a:tr h="21602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ベルギー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466,960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タイ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406,949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ナイジェリア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405,952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オーストリア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386,752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イラン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376,755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アラブ首長国連邦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371,353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ノルウェー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370,449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エジプト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332,349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香港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320,668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イスラエル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318,386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国家電網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315,199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デンマーク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306,730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フィリピン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304,696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シンガポール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296,967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マレーシア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296,359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南アフリカ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294,132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アイルランド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293,605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ベネズエラ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287,274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パキスタン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284,185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コロンビア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282,357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zh-CN"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中国石油化工集団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267,518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zh-CN"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中国石油天然気集団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262,573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トヨタ自動車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254,694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チリ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247,025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フォルクスワーゲン</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独</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240,264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21563">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ロイヤル・ダッチ・シェル</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240,033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009750779"/>
              </p:ext>
            </p:extLst>
          </p:nvPr>
        </p:nvGraphicFramePr>
        <p:xfrm>
          <a:off x="179512" y="548697"/>
          <a:ext cx="4392488" cy="5904636"/>
        </p:xfrm>
        <a:graphic>
          <a:graphicData uri="http://schemas.openxmlformats.org/drawingml/2006/table">
            <a:tbl>
              <a:tblPr/>
              <a:tblGrid>
                <a:gridCol w="496542"/>
                <a:gridCol w="1735706"/>
                <a:gridCol w="1296144"/>
                <a:gridCol w="864096"/>
              </a:tblGrid>
              <a:tr h="236361">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国名／企業名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ＭＳ Ｐゴシック" panose="020B0600070205080204" pitchFamily="50" charset="-128"/>
                          <a:ea typeface="ＭＳ Ｐゴシック" panose="020B0600070205080204" pitchFamily="50" charset="-128"/>
                        </a:rPr>
                        <a:t>GDP／</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売上高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日本比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米国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18,569,100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中国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11,218,281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日本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4,938,644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ドイツ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3,466,639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イギリス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2,629,188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フランス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2,463,222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インド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2,256,397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イタリア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1,850,735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ブラジル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1,798,622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カナダ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1,529,224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韓国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1,411,246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ロシア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1,280,731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オーストラリア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1,258,978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スペイン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1,232,597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メキシコ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1,046,002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インドネシア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932,448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トルコ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857,429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オランダ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771,163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スイス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659,850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サウジアラビア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639,617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アルゼンチン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545,124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台湾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528,550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スウェーデン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511,397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Walmart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485,873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673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ポーランド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467,591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858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98713847"/>
              </p:ext>
            </p:extLst>
          </p:nvPr>
        </p:nvGraphicFramePr>
        <p:xfrm>
          <a:off x="179512" y="236393"/>
          <a:ext cx="4104456" cy="6336695"/>
        </p:xfrm>
        <a:graphic>
          <a:graphicData uri="http://schemas.openxmlformats.org/drawingml/2006/table">
            <a:tbl>
              <a:tblPr/>
              <a:tblGrid>
                <a:gridCol w="489522"/>
                <a:gridCol w="1882778"/>
                <a:gridCol w="1092011"/>
                <a:gridCol w="640145"/>
              </a:tblGrid>
              <a:tr h="273670">
                <a:tc>
                  <a:txBody>
                    <a:bodyPr/>
                    <a:lstStyle/>
                    <a:p>
                      <a:pPr algn="ct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国名／企業名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ＭＳ Ｐゴシック" panose="020B0600070205080204" pitchFamily="50" charset="-128"/>
                          <a:ea typeface="ＭＳ Ｐゴシック" panose="020B0600070205080204" pitchFamily="50" charset="-128"/>
                        </a:rPr>
                        <a:t>GDP／</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売上高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日本比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フィンランド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236,883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バングラデシュ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227,901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バークシャー・ハサウェイ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223,604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アップル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215,639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エクソンモービル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205,004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ポルトガル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204,761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ベトナム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201,326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マクケッソン（</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MCK)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198,533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ペルー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195,140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ギリシャ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194,248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チェコ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192,991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ルーマニア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187,039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ctr"/>
                      <a:r>
                        <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BP(</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英</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186,606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ユナイテッド・ヘルス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184,840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ニュージーランド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181,991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CVS</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ヘルス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177,526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サムスン電子</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173,957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グレンコア</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スイス</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173,883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ダイムラー</a:t>
                      </a: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独</a:t>
                      </a: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169,483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イラク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167,026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General Motors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166,380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AT&amp;T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163,786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アルジェリア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160,784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カタール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156,734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521">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エクソール </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400" b="1" i="0" u="none" strike="noStrike" dirty="0" err="1">
                          <a:solidFill>
                            <a:srgbClr val="000000"/>
                          </a:solidFill>
                          <a:effectLst/>
                          <a:latin typeface="ＭＳ Ｐゴシック" panose="020B0600070205080204" pitchFamily="50" charset="-128"/>
                          <a:ea typeface="ＭＳ Ｐゴシック" panose="020B0600070205080204" pitchFamily="50" charset="-128"/>
                        </a:rPr>
                        <a:t>Exor</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蘭</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154,894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96419632"/>
              </p:ext>
            </p:extLst>
          </p:nvPr>
        </p:nvGraphicFramePr>
        <p:xfrm>
          <a:off x="4499992" y="236393"/>
          <a:ext cx="4248471" cy="6529220"/>
        </p:xfrm>
        <a:graphic>
          <a:graphicData uri="http://schemas.openxmlformats.org/drawingml/2006/table">
            <a:tbl>
              <a:tblPr/>
              <a:tblGrid>
                <a:gridCol w="506698"/>
                <a:gridCol w="1948840"/>
                <a:gridCol w="1130327"/>
                <a:gridCol w="662606"/>
              </a:tblGrid>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フォード・モーター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151,800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中国工商銀行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147,675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アメリソース・バーゲン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146,850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中国建築国際集団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144,505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ctr"/>
                      <a:r>
                        <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AXA(</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仏</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143,722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Amazon.com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135,987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ctr"/>
                      <a:r>
                        <a:rPr lang="zh-TW"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鴻海精密工業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135,129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zh-TW"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中国建設銀行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135,093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カザフスタン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133,757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zh-TW"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本田技研工業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129,198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ctr"/>
                      <a:r>
                        <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Total(</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仏</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127,925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General Electric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126,661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ベライゾン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125,980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ハンガリー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125,675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日本郵政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122,990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アリアンツ</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独</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122,196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カーディナルヘルス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121,546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Costco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118,719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ウォルグリーン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117,351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zh-TW"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中国農業銀行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117,275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zh-CN"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中国平安保険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116,581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クローガー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115,337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zh-TW"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上海汽車工業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113,861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中国銀行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113,708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43719">
                <a:tc>
                  <a:txBody>
                    <a:bodyPr/>
                    <a:lstStyle/>
                    <a:p>
                      <a:pPr algn="ctr" fontAlgn="ct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クウェート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109,859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719">
                <a:tc gridSpan="4">
                  <a:txBody>
                    <a:bodyPr/>
                    <a:lstStyle/>
                    <a:p>
                      <a:pPr algn="r" fontAlgn="ct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単位：百万</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US$ </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データ出所： </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GDP</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IMF2016</a:t>
                      </a:r>
                      <a:r>
                        <a:rPr lang="ja-JP" altLang="en-US" sz="1400" b="1"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グローバルﾌｫｰﾁｭﾝ</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500</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rPr>
                        <a:t>2017</a:t>
                      </a:r>
                      <a:r>
                        <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rPr>
                        <a:t>年版）</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394497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p:extLst>
              <p:ext uri="{D42A27DB-BD31-4B8C-83A1-F6EECF244321}">
                <p14:modId xmlns:p14="http://schemas.microsoft.com/office/powerpoint/2010/main" val="3439426599"/>
              </p:ext>
            </p:extLst>
          </p:nvPr>
        </p:nvGraphicFramePr>
        <p:xfrm>
          <a:off x="179513" y="116639"/>
          <a:ext cx="8278688" cy="6601539"/>
        </p:xfrm>
        <a:graphic>
          <a:graphicData uri="http://schemas.openxmlformats.org/drawingml/2006/table">
            <a:tbl>
              <a:tblPr/>
              <a:tblGrid>
                <a:gridCol w="291661"/>
                <a:gridCol w="1435870"/>
                <a:gridCol w="628194"/>
                <a:gridCol w="381403"/>
                <a:gridCol w="157048"/>
                <a:gridCol w="291661"/>
                <a:gridCol w="1435870"/>
                <a:gridCol w="516016"/>
                <a:gridCol w="381403"/>
                <a:gridCol w="134612"/>
                <a:gridCol w="291661"/>
                <a:gridCol w="1435870"/>
                <a:gridCol w="516016"/>
                <a:gridCol w="381403"/>
              </a:tblGrid>
              <a:tr h="172440">
                <a:tc>
                  <a:txBody>
                    <a:bodyPr/>
                    <a:lstStyle/>
                    <a:p>
                      <a:pPr algn="ctr" fontAlgn="ctr"/>
                      <a:r>
                        <a:rPr lang="ja-JP" altLang="en-US" sz="700" b="1" i="0" u="none" strike="noStrike">
                          <a:solidFill>
                            <a:srgbClr val="000000"/>
                          </a:solidFill>
                          <a:effectLst/>
                          <a:latin typeface="ＭＳ Ｐゴシック"/>
                        </a:rPr>
                        <a:t>順位</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ＭＳ Ｐゴシック"/>
                        </a:rPr>
                        <a:t>国名／企業名</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ＭＳ Ｐゴシック"/>
                        </a:rPr>
                        <a:t>GDP/</a:t>
                      </a:r>
                      <a:r>
                        <a:rPr lang="ja-JP" altLang="en-US" sz="700" b="1" i="0" u="none" strike="noStrike">
                          <a:solidFill>
                            <a:srgbClr val="000000"/>
                          </a:solidFill>
                          <a:effectLst/>
                          <a:latin typeface="ＭＳ Ｐゴシック"/>
                        </a:rPr>
                        <a:t>売上</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ＭＳ Ｐゴシック"/>
                        </a:rPr>
                        <a:t>日本比</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1" i="0" u="none" strike="noStrike">
                          <a:solidFill>
                            <a:srgbClr val="000000"/>
                          </a:solidFill>
                          <a:effectLst/>
                          <a:latin typeface="ＭＳ Ｐゴシック"/>
                        </a:rPr>
                        <a:t>順位</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ＭＳ Ｐゴシック"/>
                        </a:rPr>
                        <a:t>国名／企業名</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ＭＳ Ｐゴシック"/>
                        </a:rPr>
                        <a:t>GDP/</a:t>
                      </a:r>
                      <a:r>
                        <a:rPr lang="ja-JP" altLang="en-US" sz="700" b="1" i="0" u="none" strike="noStrike">
                          <a:solidFill>
                            <a:srgbClr val="000000"/>
                          </a:solidFill>
                          <a:effectLst/>
                          <a:latin typeface="ＭＳ Ｐゴシック"/>
                        </a:rPr>
                        <a:t>売上</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ＭＳ Ｐゴシック"/>
                        </a:rPr>
                        <a:t>日本比</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700" b="1" i="0" u="none" strike="noStrike">
                          <a:solidFill>
                            <a:srgbClr val="000000"/>
                          </a:solidFill>
                          <a:effectLst/>
                          <a:latin typeface="ＭＳ Ｐゴシック"/>
                        </a:rPr>
                        <a:t>順位</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国名／企業名</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ＭＳ Ｐゴシック"/>
                        </a:rPr>
                        <a:t>GDP/</a:t>
                      </a:r>
                      <a:r>
                        <a:rPr lang="ja-JP" altLang="en-US" sz="700" b="1" i="0" u="none" strike="noStrike">
                          <a:solidFill>
                            <a:srgbClr val="000000"/>
                          </a:solidFill>
                          <a:effectLst/>
                          <a:latin typeface="ＭＳ Ｐゴシック"/>
                        </a:rPr>
                        <a:t>売上</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ＭＳ Ｐゴシック"/>
                        </a:rPr>
                        <a:t>日本比</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アメリカ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16,799,700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342.7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36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コロンビア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381,820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7.8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71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ウクライナ</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177,830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中国</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9,181,380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187.3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37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ベネズエラ</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373,980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7.6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72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アップル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170,910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日本</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4901530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100.0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38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イラン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366,260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7.5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73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ベトナム</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170,570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ドイツ</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3,635,960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74.2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39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南アフリカ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350,780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7.2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74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アクサ</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165,894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フランス</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2,737,360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55.8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40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国家電網公司</a:t>
                      </a:r>
                      <a:r>
                        <a:rPr lang="en-US" altLang="ja-JP" sz="700" b="1" i="0" u="none" strike="noStrike">
                          <a:solidFill>
                            <a:srgbClr val="000000"/>
                          </a:solidFill>
                          <a:effectLst/>
                          <a:latin typeface="ＭＳ Ｐゴシック"/>
                        </a:rPr>
                        <a:t>(</a:t>
                      </a:r>
                      <a:r>
                        <a:rPr lang="ja-JP" altLang="en-US" sz="700" b="1" i="0" u="none" strike="noStrike">
                          <a:solidFill>
                            <a:srgbClr val="000000"/>
                          </a:solidFill>
                          <a:effectLst/>
                          <a:latin typeface="ＭＳ Ｐゴシック"/>
                        </a:rPr>
                        <a:t>ステートグリッド</a:t>
                      </a:r>
                      <a:r>
                        <a:rPr lang="en-US" altLang="ja-JP" sz="700" b="1" i="0" u="none" strike="noStrike">
                          <a:solidFill>
                            <a:srgbClr val="000000"/>
                          </a:solidFill>
                          <a:effectLst/>
                          <a:latin typeface="ＭＳ Ｐゴシック"/>
                        </a:rPr>
                        <a:t>)</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700" b="1" i="0" u="none" strike="noStrike">
                          <a:solidFill>
                            <a:srgbClr val="000000"/>
                          </a:solidFill>
                          <a:effectLst/>
                          <a:latin typeface="ＭＳ Ｐゴシック"/>
                        </a:rPr>
                        <a:t>333,387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6.8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75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ガスプロム</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ctr"/>
                      <a:r>
                        <a:rPr lang="en-US" altLang="ja-JP" sz="700" b="1" i="0" u="none" strike="noStrike">
                          <a:solidFill>
                            <a:srgbClr val="000000"/>
                          </a:solidFill>
                          <a:effectLst/>
                          <a:latin typeface="ＭＳ Ｐゴシック"/>
                        </a:rPr>
                        <a:t>165,017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イギリス</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2,535,760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51.7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41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デンマーク</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330,960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6.8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76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エーオン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162,560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ブラジル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2,242,850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45.8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42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マレーシア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312,430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6.4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77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フィリップス</a:t>
                      </a:r>
                      <a:r>
                        <a:rPr lang="en-US" altLang="ja-JP" sz="700" b="1" i="0" u="none" strike="noStrike">
                          <a:solidFill>
                            <a:srgbClr val="000000"/>
                          </a:solidFill>
                          <a:effectLst/>
                          <a:latin typeface="ＭＳ Ｐゴシック"/>
                        </a:rPr>
                        <a:t>66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161,175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ロシア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2,118,010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43.2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43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シンガポール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295,740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78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ダイムラー</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156,628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イタリア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2,071,960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42.3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44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イスラエル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291,500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79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ゼネラルモーターズ</a:t>
                      </a:r>
                      <a:r>
                        <a:rPr lang="en-US" altLang="ja-JP" sz="700" b="1" i="0" u="none" strike="noStrike">
                          <a:solidFill>
                            <a:srgbClr val="000000"/>
                          </a:solidFill>
                          <a:effectLst/>
                          <a:latin typeface="ＭＳ Ｐゴシック"/>
                        </a:rPr>
                        <a:t>(GM)</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155,427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10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インド</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1,870,650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38.2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45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ナイジェリア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286,470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80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エニ</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154,109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11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カナダ</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1,825,100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37.2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46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チリ</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276,980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81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日本郵政</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r" fontAlgn="ctr"/>
                      <a:r>
                        <a:rPr lang="en-US" altLang="ja-JP" sz="700" b="1" i="0" u="none" strike="noStrike">
                          <a:solidFill>
                            <a:srgbClr val="000000"/>
                          </a:solidFill>
                          <a:effectLst/>
                          <a:latin typeface="ＭＳ Ｐゴシック"/>
                        </a:rPr>
                        <a:t>152,126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12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オーストラリア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1,505,280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30.7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47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香港</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273,660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82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a:solidFill>
                            <a:srgbClr val="000000"/>
                          </a:solidFill>
                          <a:effectLst/>
                          <a:latin typeface="ＭＳ Ｐゴシック"/>
                        </a:rPr>
                        <a:t>EXOR</a:t>
                      </a:r>
                      <a:r>
                        <a:rPr lang="ja-JP" altLang="en-US" sz="700" b="1" i="0" u="none" strike="noStrike">
                          <a:solidFill>
                            <a:srgbClr val="000000"/>
                          </a:solidFill>
                          <a:effectLst/>
                          <a:latin typeface="ＭＳ Ｐゴシック"/>
                        </a:rPr>
                        <a:t>グループ</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150,997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13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スペイン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1,358,690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27.7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48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フィリピン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272,020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83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中国工商銀行</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700" b="1" i="0" u="none" strike="noStrike">
                          <a:solidFill>
                            <a:srgbClr val="000000"/>
                          </a:solidFill>
                          <a:effectLst/>
                          <a:latin typeface="ＭＳ Ｐゴシック"/>
                        </a:rPr>
                        <a:t>148,803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14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メキシコ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1,258,540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25.7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49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エジプト</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271,430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84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フォード・モーター</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ctr"/>
                      <a:r>
                        <a:rPr lang="en-US" altLang="ja-JP" sz="700" b="1" i="0" u="none" strike="noStrike">
                          <a:solidFill>
                            <a:srgbClr val="000000"/>
                          </a:solidFill>
                          <a:effectLst/>
                          <a:latin typeface="ＭＳ Ｐゴシック"/>
                        </a:rPr>
                        <a:t>146,917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15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韓国</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1,221,800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24.9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50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フォルクスワーゲン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261,539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85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ゼネラル・エレクトリック</a:t>
                      </a:r>
                      <a:r>
                        <a:rPr lang="en-US" altLang="ja-JP" sz="700" b="1" i="0" u="none" strike="noStrike">
                          <a:solidFill>
                            <a:srgbClr val="000000"/>
                          </a:solidFill>
                          <a:effectLst/>
                          <a:latin typeface="ＭＳ Ｐゴシック"/>
                        </a:rPr>
                        <a:t>(GE)</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ctr"/>
                      <a:r>
                        <a:rPr lang="en-US" altLang="ja-JP" sz="700" b="1" i="0" u="none" strike="noStrike">
                          <a:solidFill>
                            <a:srgbClr val="000000"/>
                          </a:solidFill>
                          <a:effectLst/>
                          <a:latin typeface="ＭＳ Ｐゴシック"/>
                        </a:rPr>
                        <a:t>146,231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16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インドネシア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870,280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17.8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51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フィンランド</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256,920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86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ペトロブラス</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n-US" altLang="ja-JP" sz="700" b="1" i="0" u="none" strike="noStrike">
                          <a:solidFill>
                            <a:srgbClr val="000000"/>
                          </a:solidFill>
                          <a:effectLst/>
                          <a:latin typeface="ＭＳ Ｐゴシック"/>
                        </a:rPr>
                        <a:t>141,462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17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トルコ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827,210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16.9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52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トヨタ自動車</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r" fontAlgn="ctr"/>
                      <a:r>
                        <a:rPr lang="en-US" altLang="ja-JP" sz="700" b="1" i="0" u="none" strike="noStrike">
                          <a:solidFill>
                            <a:srgbClr val="000000"/>
                          </a:solidFill>
                          <a:effectLst/>
                          <a:latin typeface="ＭＳ Ｐゴシック"/>
                        </a:rPr>
                        <a:t>256,455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87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バングラデシュ</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141,280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18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オランダ</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800,010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16.3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53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ギリシャ</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241,800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88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マッケソン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138,030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19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サウジアラビア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745,270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15.2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54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パキスタン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238,740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89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バレロ・エナジー</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137,758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20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スイス</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650,810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13.3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55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グレンコア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232,694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90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アリアンツ</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134,636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21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スウェーデン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557,940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11.4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56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イラク</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229,330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91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1" i="0" u="none" strike="noStrike">
                          <a:solidFill>
                            <a:srgbClr val="000000"/>
                          </a:solidFill>
                          <a:effectLst/>
                          <a:latin typeface="ＭＳ Ｐゴシック"/>
                        </a:rPr>
                        <a:t>鴻海精密工業（</a:t>
                      </a:r>
                      <a:r>
                        <a:rPr lang="en-US" altLang="zh-TW" sz="700" b="1" i="0" u="none" strike="noStrike">
                          <a:solidFill>
                            <a:srgbClr val="000000"/>
                          </a:solidFill>
                          <a:effectLst/>
                          <a:latin typeface="ＭＳ Ｐゴシック"/>
                        </a:rPr>
                        <a:t>Foxconn</a:t>
                      </a:r>
                      <a:r>
                        <a:rPr lang="zh-TW" altLang="en-US" sz="700" b="1" i="0" u="none" strike="noStrike">
                          <a:solidFill>
                            <a:srgbClr val="000000"/>
                          </a:solidFill>
                          <a:effectLst/>
                          <a:latin typeface="ＭＳ Ｐゴシック"/>
                        </a:rPr>
                        <a:t>）</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ctr"/>
                      <a:r>
                        <a:rPr lang="en-US" altLang="ja-JP" sz="700" b="1" i="0" u="none" strike="noStrike">
                          <a:solidFill>
                            <a:srgbClr val="000000"/>
                          </a:solidFill>
                          <a:effectLst/>
                          <a:latin typeface="ＭＳ Ｐゴシック"/>
                        </a:rPr>
                        <a:t>133,162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22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ポーランド</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516,130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10.5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57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トタル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227,883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92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ソシエテ・ジェネラル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132,711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23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ノルウェー</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511,250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10.4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58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シェブロン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220,356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93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ハンガリー</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132,430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24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ベルギー</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506,560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10.3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59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カザフスタン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220,350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94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a:solidFill>
                            <a:srgbClr val="000000"/>
                          </a:solidFill>
                          <a:effectLst/>
                          <a:latin typeface="ＭＳ Ｐゴシック"/>
                        </a:rPr>
                        <a:t>AT&amp;T</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128,752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25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台湾</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489,210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10.0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ポルトガル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219,970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95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a:solidFill>
                            <a:srgbClr val="000000"/>
                          </a:solidFill>
                          <a:effectLst/>
                          <a:latin typeface="ＭＳ Ｐゴシック"/>
                        </a:rPr>
                        <a:t>CVS</a:t>
                      </a:r>
                      <a:r>
                        <a:rPr lang="ja-JP" altLang="en-US" sz="700" b="1" i="0" u="none" strike="noStrike">
                          <a:solidFill>
                            <a:srgbClr val="000000"/>
                          </a:solidFill>
                          <a:effectLst/>
                          <a:latin typeface="ＭＳ Ｐゴシック"/>
                        </a:rPr>
                        <a:t>ケアマーク</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126,761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26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アルゼンチン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488,210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10.0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61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アイルランド</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217,880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96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ペメックス</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125,944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27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ウォルマート・ストアーズ</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476,294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9.7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62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サムスン電子</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r" fontAlgn="ctr"/>
                      <a:r>
                        <a:rPr lang="en-US" altLang="ja-JP" sz="700" b="1" i="0" u="none" strike="noStrike">
                          <a:solidFill>
                            <a:srgbClr val="000000"/>
                          </a:solidFill>
                          <a:effectLst/>
                          <a:latin typeface="ＭＳ Ｐゴシック"/>
                        </a:rPr>
                        <a:t>208,938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97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ファニー・メイ</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125,696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28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ロイヤル・ダッチ・シェル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459,599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9.4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63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ペルー</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206,540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98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1" i="0" u="none" strike="noStrike">
                          <a:solidFill>
                            <a:srgbClr val="000000"/>
                          </a:solidFill>
                          <a:effectLst/>
                          <a:latin typeface="ＭＳ Ｐゴシック"/>
                        </a:rPr>
                        <a:t>中国建設銀行</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r" fontAlgn="ctr"/>
                      <a:r>
                        <a:rPr lang="en-US" altLang="ja-JP" sz="700" b="1" i="0" u="none" strike="noStrike">
                          <a:solidFill>
                            <a:srgbClr val="000000"/>
                          </a:solidFill>
                          <a:effectLst/>
                          <a:latin typeface="ＭＳ Ｐゴシック"/>
                        </a:rPr>
                        <a:t>125,398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29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中国石油化工集団</a:t>
                      </a:r>
                      <a:r>
                        <a:rPr lang="en-US" altLang="ja-JP" sz="700" b="1" i="0" u="none" strike="noStrike">
                          <a:solidFill>
                            <a:srgbClr val="000000"/>
                          </a:solidFill>
                          <a:effectLst/>
                          <a:latin typeface="ＭＳ Ｐゴシック"/>
                        </a:rPr>
                        <a:t>(</a:t>
                      </a:r>
                      <a:r>
                        <a:rPr lang="ja-JP" altLang="en-US" sz="700" b="1" i="0" u="none" strike="noStrike">
                          <a:solidFill>
                            <a:srgbClr val="000000"/>
                          </a:solidFill>
                          <a:effectLst/>
                          <a:latin typeface="ＭＳ Ｐゴシック"/>
                        </a:rPr>
                        <a:t>シノペック</a:t>
                      </a:r>
                      <a:r>
                        <a:rPr lang="en-US" altLang="ja-JP" sz="700" b="1" i="0" u="none" strike="noStrike">
                          <a:solidFill>
                            <a:srgbClr val="000000"/>
                          </a:solidFill>
                          <a:effectLst/>
                          <a:latin typeface="ＭＳ Ｐゴシック"/>
                        </a:rPr>
                        <a:t>)</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700" b="1" i="0" u="none" strike="noStrike">
                          <a:solidFill>
                            <a:srgbClr val="000000"/>
                          </a:solidFill>
                          <a:effectLst/>
                          <a:latin typeface="ＭＳ Ｐゴシック"/>
                        </a:rPr>
                        <a:t>457,201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9.3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64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アルジェリア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206,100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99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ユナイテッドヘルス・グループ</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122,489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1" i="0" u="none" strike="noStrike">
                          <a:solidFill>
                            <a:srgbClr val="000000"/>
                          </a:solidFill>
                          <a:effectLst/>
                          <a:latin typeface="ＭＳ Ｐゴシック"/>
                        </a:rPr>
                        <a:t>中国石油天然気集団</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altLang="ja-JP" sz="700" b="1" i="0" u="none" strike="noStrike">
                          <a:solidFill>
                            <a:srgbClr val="000000"/>
                          </a:solidFill>
                          <a:effectLst/>
                          <a:latin typeface="ＭＳ Ｐゴシック"/>
                        </a:rPr>
                        <a:t>432,008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8.8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65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カタール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202,560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100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a:solidFill>
                            <a:srgbClr val="000000"/>
                          </a:solidFill>
                          <a:effectLst/>
                          <a:latin typeface="ＭＳ Ｐゴシック"/>
                        </a:rPr>
                        <a:t>BNP</a:t>
                      </a:r>
                      <a:r>
                        <a:rPr lang="ja-JP" altLang="en-US" sz="700" b="1" i="0" u="none" strike="noStrike">
                          <a:solidFill>
                            <a:srgbClr val="000000"/>
                          </a:solidFill>
                          <a:effectLst/>
                          <a:latin typeface="ＭＳ Ｐゴシック"/>
                        </a:rPr>
                        <a:t>パリバ</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121,939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31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オーストリア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415,370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8.5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66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チェコ</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198,310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4.0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101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アンゴラ</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121,700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32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エクソン・モービル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407,666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8.3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67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ルーマニア</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189,660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102</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ベネズエラ国営石油会社</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r" fontAlgn="ctr"/>
                      <a:r>
                        <a:rPr lang="en-US" altLang="ja-JP" sz="700" b="1" i="0" u="none" strike="noStrike">
                          <a:solidFill>
                            <a:srgbClr val="000000"/>
                          </a:solidFill>
                          <a:effectLst/>
                          <a:latin typeface="ＭＳ Ｐゴシック"/>
                        </a:rPr>
                        <a:t>120,979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33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アラブ首長国連邦</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396,240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8.1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68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クウェート</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185,320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103</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ベライゾン・コミュニケーションズ</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120,550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34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a:solidFill>
                            <a:srgbClr val="000000"/>
                          </a:solidFill>
                          <a:effectLst/>
                          <a:latin typeface="ＭＳ Ｐゴシック"/>
                        </a:rPr>
                        <a:t>BP</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396,217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8.1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69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バークシャー・ハサウェイ</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r" fontAlgn="ctr"/>
                      <a:r>
                        <a:rPr lang="en-US" altLang="ja-JP" sz="700" b="1" i="0" u="none" strike="noStrike">
                          <a:solidFill>
                            <a:srgbClr val="000000"/>
                          </a:solidFill>
                          <a:effectLst/>
                          <a:latin typeface="ＭＳ Ｐゴシック"/>
                        </a:rPr>
                        <a:t>182,150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104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ルクオイル</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ctr"/>
                      <a:r>
                        <a:rPr lang="en-US" altLang="ja-JP" sz="700" b="1" i="0" u="none" strike="noStrike">
                          <a:solidFill>
                            <a:srgbClr val="000000"/>
                          </a:solidFill>
                          <a:effectLst/>
                          <a:latin typeface="ＭＳ Ｐゴシック"/>
                        </a:rPr>
                        <a:t>119,118</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r" fontAlgn="ctr"/>
                      <a:r>
                        <a:rPr lang="en-US" altLang="ja-JP" sz="700" b="1" i="0" u="none" strike="noStrike">
                          <a:solidFill>
                            <a:srgbClr val="000000"/>
                          </a:solidFill>
                          <a:effectLst/>
                          <a:latin typeface="ＭＳ Ｐゴシック"/>
                        </a:rPr>
                        <a:t>35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タイ</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387,160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7.9</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70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ニュージーランド</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181,330</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3.7</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105</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a:solidFill>
                            <a:srgbClr val="000000"/>
                          </a:solidFill>
                          <a:effectLst/>
                          <a:latin typeface="ＭＳ Ｐゴシック"/>
                        </a:rPr>
                        <a:t>GDF</a:t>
                      </a:r>
                      <a:r>
                        <a:rPr lang="ja-JP" altLang="en-US" sz="700" b="1" i="0" u="none" strike="noStrike">
                          <a:solidFill>
                            <a:srgbClr val="000000"/>
                          </a:solidFill>
                          <a:effectLst/>
                          <a:latin typeface="ＭＳ Ｐゴシック"/>
                        </a:rPr>
                        <a:t>スエズ</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ja-JP" sz="700" b="1" i="0" u="none" strike="noStrike">
                          <a:solidFill>
                            <a:srgbClr val="000000"/>
                          </a:solidFill>
                          <a:effectLst/>
                          <a:latin typeface="ＭＳ Ｐゴシック"/>
                        </a:rPr>
                        <a:t>118,551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700" b="1" i="0" u="none" strike="noStrike">
                          <a:solidFill>
                            <a:srgbClr val="000000"/>
                          </a:solidFill>
                          <a:effectLst/>
                          <a:latin typeface="ＭＳ Ｐゴシック"/>
                        </a:rPr>
                        <a:t>106</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1" i="0" u="none" strike="noStrike">
                          <a:solidFill>
                            <a:srgbClr val="000000"/>
                          </a:solidFill>
                          <a:effectLst/>
                          <a:latin typeface="ＭＳ Ｐゴシック"/>
                        </a:rPr>
                        <a:t>本田技研工業</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r" fontAlgn="ctr"/>
                      <a:r>
                        <a:rPr lang="en-US" altLang="ja-JP" sz="700" b="1" i="0" u="none" strike="noStrike">
                          <a:solidFill>
                            <a:srgbClr val="000000"/>
                          </a:solidFill>
                          <a:effectLst/>
                          <a:latin typeface="ＭＳ Ｐゴシック"/>
                        </a:rPr>
                        <a:t>118,211</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700" b="1" i="0" u="none" strike="noStrike">
                          <a:solidFill>
                            <a:srgbClr val="000000"/>
                          </a:solidFill>
                          <a:effectLst/>
                          <a:latin typeface="ＭＳ Ｐゴシック"/>
                        </a:rPr>
                        <a:t>2.4</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440">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a:noFill/>
                    </a:lnT>
                    <a:lnB>
                      <a:noFill/>
                    </a:lnB>
                  </a:tcPr>
                </a:tc>
                <a:tc>
                  <a:txBody>
                    <a:bodyPr/>
                    <a:lstStyle/>
                    <a:p>
                      <a:pPr algn="l" fontAlgn="ctr"/>
                      <a:endParaRPr lang="ja-JP" altLang="en-US" sz="700" b="1" i="0" u="none" strike="noStrike">
                        <a:solidFill>
                          <a:srgbClr val="000000"/>
                        </a:solidFill>
                        <a:effectLst/>
                        <a:latin typeface="ＭＳ Ｐゴシック"/>
                      </a:endParaRPr>
                    </a:p>
                  </a:txBody>
                  <a:tcPr marL="7899" marR="7899" marT="7899"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a:noFill/>
                    </a:lnR>
                    <a:lnT>
                      <a:noFill/>
                    </a:lnT>
                    <a:lnB>
                      <a:noFill/>
                    </a:lnB>
                  </a:tcPr>
                </a:tc>
                <a:tc>
                  <a:txBody>
                    <a:bodyPr/>
                    <a:lstStyle/>
                    <a:p>
                      <a:pPr algn="l" fontAlgn="ctr"/>
                      <a:endParaRPr lang="ja-JP" altLang="en-US" sz="900" b="1" i="0" u="none" strike="noStrike">
                        <a:solidFill>
                          <a:srgbClr val="000000"/>
                        </a:solidFill>
                        <a:effectLst/>
                        <a:latin typeface="ＭＳ Ｐゴシック"/>
                      </a:endParaRPr>
                    </a:p>
                  </a:txBody>
                  <a:tcPr marL="7899" marR="7899" marT="789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700" b="1" i="0" u="none" strike="noStrike">
                          <a:solidFill>
                            <a:srgbClr val="000000"/>
                          </a:solidFill>
                          <a:effectLst/>
                          <a:latin typeface="ＭＳ Ｐゴシック"/>
                        </a:rPr>
                        <a:t>　</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a:solidFill>
                            <a:srgbClr val="000000"/>
                          </a:solidFill>
                          <a:effectLst/>
                          <a:latin typeface="ＭＳ Ｐゴシック"/>
                        </a:rPr>
                        <a:t>　</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1" i="0" u="none" strike="noStrike" dirty="0">
                          <a:solidFill>
                            <a:srgbClr val="000000"/>
                          </a:solidFill>
                          <a:effectLst/>
                          <a:latin typeface="ＭＳ Ｐゴシック"/>
                        </a:rPr>
                        <a:t>　</a:t>
                      </a:r>
                    </a:p>
                  </a:txBody>
                  <a:tcPr marL="7899" marR="7899" marT="78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テキスト ボックス 6"/>
          <p:cNvSpPr txBox="1"/>
          <p:nvPr/>
        </p:nvSpPr>
        <p:spPr>
          <a:xfrm>
            <a:off x="7851338" y="692696"/>
            <a:ext cx="1292662" cy="5832648"/>
          </a:xfrm>
          <a:prstGeom prst="rect">
            <a:avLst/>
          </a:prstGeom>
          <a:noFill/>
        </p:spPr>
        <p:txBody>
          <a:bodyPr vert="eaVert" wrap="square" rtlCol="0">
            <a:spAutoFit/>
          </a:bodyPr>
          <a:lstStyle/>
          <a:p>
            <a:r>
              <a:rPr lang="ja-JP" altLang="en-US" dirty="0" smtClean="0"/>
              <a:t>２０１３年</a:t>
            </a:r>
            <a:r>
              <a:rPr lang="ja-JP" altLang="en-US" dirty="0"/>
              <a:t>ＧＤＰ／売上比較</a:t>
            </a:r>
          </a:p>
          <a:p>
            <a:endParaRPr kumimoji="1" lang="ja-JP" altLang="en-US" dirty="0"/>
          </a:p>
        </p:txBody>
      </p:sp>
    </p:spTree>
    <p:extLst>
      <p:ext uri="{BB962C8B-B14F-4D97-AF65-F5344CB8AC3E}">
        <p14:creationId xmlns:p14="http://schemas.microsoft.com/office/powerpoint/2010/main" val="1231163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768849888"/>
              </p:ext>
            </p:extLst>
          </p:nvPr>
        </p:nvGraphicFramePr>
        <p:xfrm>
          <a:off x="1" y="12"/>
          <a:ext cx="8316414" cy="7010212"/>
        </p:xfrm>
        <a:graphic>
          <a:graphicData uri="http://schemas.openxmlformats.org/drawingml/2006/table">
            <a:tbl>
              <a:tblPr/>
              <a:tblGrid>
                <a:gridCol w="361583"/>
                <a:gridCol w="1070843"/>
                <a:gridCol w="750981"/>
                <a:gridCol w="528467"/>
                <a:gridCol w="250327"/>
                <a:gridCol w="1474147"/>
                <a:gridCol w="528467"/>
                <a:gridCol w="403304"/>
                <a:gridCol w="319863"/>
                <a:gridCol w="1696661"/>
                <a:gridCol w="528467"/>
                <a:gridCol w="403304"/>
              </a:tblGrid>
              <a:tr h="314728">
                <a:tc>
                  <a:txBody>
                    <a:bodyPr/>
                    <a:lstStyle/>
                    <a:p>
                      <a:pPr algn="ctr" fontAlgn="ctr"/>
                      <a:r>
                        <a:rPr lang="ja-JP" sz="1050" b="1" i="0" u="none" strike="noStrike" dirty="0">
                          <a:solidFill>
                            <a:srgbClr val="000000"/>
                          </a:solidFill>
                          <a:effectLst/>
                          <a:latin typeface="ＭＳ Ｐゴシック"/>
                        </a:rPr>
                        <a:t>順位</a:t>
                      </a: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1050" b="1" i="0" u="none" strike="noStrike">
                          <a:solidFill>
                            <a:srgbClr val="000000"/>
                          </a:solidFill>
                          <a:effectLst/>
                          <a:latin typeface="ＭＳ Ｐゴシック"/>
                        </a:rPr>
                        <a:t>国名／企業名</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ＭＳ Ｐゴシック"/>
                        </a:rPr>
                        <a:t>GDP/売上げ</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1050" b="1" i="0" u="none" strike="noStrike" dirty="0">
                          <a:solidFill>
                            <a:srgbClr val="000000"/>
                          </a:solidFill>
                          <a:effectLst/>
                          <a:latin typeface="ＭＳ Ｐゴシック"/>
                        </a:rPr>
                        <a:t>日本比</a:t>
                      </a: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1050" b="1" i="0" u="none" strike="noStrike">
                          <a:solidFill>
                            <a:srgbClr val="000000"/>
                          </a:solidFill>
                          <a:effectLst/>
                          <a:latin typeface="ＭＳ Ｐゴシック"/>
                        </a:rPr>
                        <a:t>順位</a:t>
                      </a: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1050" b="1" i="0" u="none" strike="noStrike">
                          <a:solidFill>
                            <a:srgbClr val="000000"/>
                          </a:solidFill>
                          <a:effectLst/>
                          <a:latin typeface="ＭＳ Ｐゴシック"/>
                        </a:rPr>
                        <a:t>国名／企業名</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ＭＳ Ｐゴシック"/>
                        </a:rPr>
                        <a:t>GDP/売上げ</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1050" b="1" i="0" u="none" strike="noStrike">
                          <a:solidFill>
                            <a:srgbClr val="000000"/>
                          </a:solidFill>
                          <a:effectLst/>
                          <a:latin typeface="ＭＳ Ｐゴシック"/>
                        </a:rPr>
                        <a:t>日本比</a:t>
                      </a: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1050" b="1" i="0" u="none" strike="noStrike">
                          <a:solidFill>
                            <a:srgbClr val="000000"/>
                          </a:solidFill>
                          <a:effectLst/>
                          <a:latin typeface="ＭＳ Ｐゴシック"/>
                        </a:rPr>
                        <a:t>順位</a:t>
                      </a: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1050" b="1" i="0" u="none" strike="noStrike">
                          <a:solidFill>
                            <a:srgbClr val="000000"/>
                          </a:solidFill>
                          <a:effectLst/>
                          <a:latin typeface="ＭＳ Ｐゴシック"/>
                        </a:rPr>
                        <a:t>国名／企業名</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effectLst/>
                          <a:latin typeface="ＭＳ Ｐゴシック"/>
                        </a:rPr>
                        <a:t>GDP/売上げ</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sz="1050" b="1" i="0" u="none" strike="noStrike">
                          <a:solidFill>
                            <a:srgbClr val="000000"/>
                          </a:solidFill>
                          <a:effectLst/>
                          <a:latin typeface="ＭＳ Ｐゴシック"/>
                        </a:rPr>
                        <a:t>日本比</a:t>
                      </a: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1</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アメリカ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14,526,550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266.10%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36</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コロンビア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289,433</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5.30%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71</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ウクライナ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137,934</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2.50%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2</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中国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5,878,257</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107.70%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37</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Royal Dutch Shell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285,129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5.20%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72</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クウェート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132,569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2.40%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3</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日本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5,458,797</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100.00%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38</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Exxon Mobil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284,650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5.20%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73</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BNP Paribas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130,708</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2.40%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4</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ドイツ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3,286,451</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60.20%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39</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BP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246,138</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4.50%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74</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ハンガリー</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130,421</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2.40%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5</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フランス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2,562,742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46.90%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40</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フィンランド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239,177</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4.40%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75</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 カタール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127,332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2.30%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6</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イギリス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2,250,209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41.20%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41</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マレーシア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237,959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4.40%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76</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Assicurazioni Generali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126,012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2.30%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7</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ブラジル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2,090,314</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38.30%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42</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ポルトガル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229,154</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4.20%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77</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Allianz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125,999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2.30%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8</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イタリア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2,055,114</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37.60%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43</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香港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224,459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4.10%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78</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AT&amp;T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123,018</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2.30%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9</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カナダ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1,631,970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29.90%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44</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シンガポール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222,699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4.10%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79</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Carrefour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121,452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2.20%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10</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インド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1,577,040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28.90%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45</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エジプト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218,465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80</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Ford Motor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118,308</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2.20%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11</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ロシア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1,479,825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27.10%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46</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イスラエル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217,445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81</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ENI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117,235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2.10%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12</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スペイン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1,409,946</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25.80%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47</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アイルランド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206,985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3.80%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82</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J.P. Morgan Chase &amp; Co.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115,632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2.10%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13</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オーストラリア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1,237,363</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22.70%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48</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Toyota Motor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sz="1050" b="1" i="0" u="none" strike="noStrike">
                          <a:solidFill>
                            <a:srgbClr val="000000"/>
                          </a:solidFill>
                          <a:effectLst/>
                          <a:latin typeface="ＭＳ Ｐゴシック"/>
                        </a:rPr>
                        <a:t>204,106</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83</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Hewlett-Packard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114,552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2.10%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14</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メキシコ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1,034,308</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18.90%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49</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チリ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203,299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84</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E.ON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113,849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2.10%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15</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韓国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1,014,482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18.60%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50</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ナイジェリア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202,576</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85</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Berkshire Hathaway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r" fontAlgn="ctr"/>
                      <a:r>
                        <a:rPr lang="en-US" sz="1050" b="1" i="0" u="none" strike="noStrike">
                          <a:solidFill>
                            <a:srgbClr val="000000"/>
                          </a:solidFill>
                          <a:effectLst/>
                          <a:latin typeface="ＭＳ Ｐゴシック"/>
                        </a:rPr>
                        <a:t>112,493</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2.10%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16</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オランダ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780,668</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14.30%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51</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Japan Post Holdings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sz="1050" b="1" i="0" u="none" strike="noStrike">
                          <a:solidFill>
                            <a:srgbClr val="000000"/>
                          </a:solidFill>
                          <a:effectLst/>
                          <a:latin typeface="ＭＳ Ｐゴシック"/>
                        </a:rPr>
                        <a:t>202,196</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86</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GDF Suez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111,069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17</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トルコ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735,487</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13.50%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52</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フィリピン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199,591</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87</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Daimler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109,700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18</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インドネシア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706,752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12.90%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53</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チェコ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192,030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3.50%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88</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NTT</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sz="1050" b="1" i="0" u="none" strike="noStrike">
                          <a:solidFill>
                            <a:srgbClr val="000000"/>
                          </a:solidFill>
                          <a:effectLst/>
                          <a:latin typeface="ＭＳ Ｐゴシック"/>
                        </a:rPr>
                        <a:t>109,656</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19</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スイス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527,920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9.70%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54</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Sinopec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sz="1050" b="1" i="0" u="none" strike="noStrike">
                          <a:solidFill>
                            <a:srgbClr val="000000"/>
                          </a:solidFill>
                          <a:effectLst/>
                          <a:latin typeface="ＭＳ Ｐゴシック"/>
                        </a:rPr>
                        <a:t>187,518</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3.40%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89</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Samsung Electronics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r" fontAlgn="ctr"/>
                      <a:r>
                        <a:rPr lang="en-US" sz="1050" b="1" i="0" u="none" strike="noStrike">
                          <a:solidFill>
                            <a:srgbClr val="000000"/>
                          </a:solidFill>
                          <a:effectLst/>
                          <a:latin typeface="ＭＳ Ｐゴシック"/>
                        </a:rPr>
                        <a:t>108,927</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20</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ポーランド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469,401</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8.60%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55</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State Grid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sz="1050" b="1" i="0" u="none" strike="noStrike">
                          <a:solidFill>
                            <a:srgbClr val="000000"/>
                          </a:solidFill>
                          <a:effectLst/>
                          <a:latin typeface="ＭＳ Ｐゴシック"/>
                        </a:rPr>
                        <a:t>184,496</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3.40%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90</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Citigroup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108,785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21</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ベルギー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467,779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8.60%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56</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パキスタン</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176,870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3.20%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91</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McKesson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r" fontAlgn="ctr"/>
                      <a:r>
                        <a:rPr lang="en-US" sz="1050" b="1" i="0" u="none" strike="noStrike">
                          <a:solidFill>
                            <a:srgbClr val="000000"/>
                          </a:solidFill>
                          <a:effectLst/>
                          <a:latin typeface="ＭＳ Ｐゴシック"/>
                        </a:rPr>
                        <a:t>108,702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22</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スウェーデン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458,725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8.40%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57</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AXA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175,257</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3.20%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92</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Verizon Communications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107,808</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23</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サウジアラビア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448,360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8.20%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58</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China National Petroleum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ctr"/>
                      <a:r>
                        <a:rPr lang="en-US" sz="1050" b="1" i="0" u="none" strike="noStrike">
                          <a:solidFill>
                            <a:srgbClr val="000000"/>
                          </a:solidFill>
                          <a:effectLst/>
                          <a:latin typeface="ＭＳ Ｐゴシック"/>
                        </a:rPr>
                        <a:t>165,496</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93</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Crédit Agricole</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106,538</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24</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台湾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429,845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59</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Chevron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163,527</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94</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Banco Santander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106,345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25</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ノルウェー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412,990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7.60%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60</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ING Group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163,204</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95</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バングラデシュ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105,560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26</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Wal-Mart Stores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408,214</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7.50%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61</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ルーマニア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161,629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3.00%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96</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General Motors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104,589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27</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オーストリア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407,382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7.50%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62</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アルジェリア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157,759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97</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HSBC Holdings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103,736</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28</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アルゼンチン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377,382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63</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General Electric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156,779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98</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Siemens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103,605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29</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南アフリカ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369,992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6.80%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64</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Total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155,887</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99</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ベトナム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103,574</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30</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イラン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363,655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65</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ペルー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153,802</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2.80%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100</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American International Group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103,189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1.90%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31</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タイ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318,908</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5.80%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66</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Bank of America Corp.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150,450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2.80%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4">
                  <a:txBody>
                    <a:bodyPr/>
                    <a:lstStyle/>
                    <a:p>
                      <a:pPr algn="r" fontAlgn="ctr"/>
                      <a:r>
                        <a:rPr lang="ja-JP" sz="1050" b="1" i="0" u="none" strike="noStrike">
                          <a:solidFill>
                            <a:srgbClr val="000000"/>
                          </a:solidFill>
                          <a:effectLst/>
                          <a:latin typeface="ＭＳ Ｐゴシック"/>
                        </a:rPr>
                        <a:t>（単位）100万USドル　（データ）IMF,  Fortune Global 500</a:t>
                      </a:r>
                    </a:p>
                  </a:txBody>
                  <a:tcPr marL="6598" marR="6598" marT="65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r>
              <a:tr h="197284">
                <a:tc>
                  <a:txBody>
                    <a:bodyPr/>
                    <a:lstStyle/>
                    <a:p>
                      <a:pPr algn="r" fontAlgn="ctr"/>
                      <a:r>
                        <a:rPr lang="en-US" sz="1050" b="1" i="0" u="none" strike="noStrike">
                          <a:solidFill>
                            <a:srgbClr val="000000"/>
                          </a:solidFill>
                          <a:effectLst/>
                          <a:latin typeface="ＭＳ Ｐゴシック"/>
                        </a:rPr>
                        <a:t>32</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デンマーク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309,866</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67</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カザフスタン</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148,047</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324">
                <a:tc>
                  <a:txBody>
                    <a:bodyPr/>
                    <a:lstStyle/>
                    <a:p>
                      <a:pPr algn="r" fontAlgn="ctr"/>
                      <a:r>
                        <a:rPr lang="en-US" sz="1050" b="1" i="0" u="none" strike="noStrike">
                          <a:solidFill>
                            <a:srgbClr val="000000"/>
                          </a:solidFill>
                          <a:effectLst/>
                          <a:latin typeface="ＭＳ Ｐゴシック"/>
                        </a:rPr>
                        <a:t>33</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ギリシャ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305,415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5.60%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68</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Volkswagen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n-US" sz="1050" b="1" i="0" u="none" strike="noStrike">
                          <a:solidFill>
                            <a:srgbClr val="000000"/>
                          </a:solidFill>
                          <a:effectLst/>
                          <a:latin typeface="ＭＳ Ｐゴシック"/>
                        </a:rPr>
                        <a:t>146,205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2.70%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　</a:t>
                      </a: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東京都</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sz="1050" b="1" i="0" u="none" strike="noStrike">
                          <a:solidFill>
                            <a:srgbClr val="000000"/>
                          </a:solidFill>
                          <a:effectLst/>
                          <a:latin typeface="ＭＳ Ｐゴシック"/>
                        </a:rPr>
                        <a:t>918,100</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sz="1050" b="1" i="0" u="none" strike="noStrike">
                          <a:solidFill>
                            <a:srgbClr val="000000"/>
                          </a:solidFill>
                          <a:effectLst/>
                          <a:latin typeface="ＭＳ Ｐゴシック"/>
                        </a:rPr>
                        <a:t>16.8%</a:t>
                      </a: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324">
                <a:tc>
                  <a:txBody>
                    <a:bodyPr/>
                    <a:lstStyle/>
                    <a:p>
                      <a:pPr algn="r" fontAlgn="ctr"/>
                      <a:r>
                        <a:rPr lang="en-US" sz="1050" b="1" i="0" u="none" strike="noStrike">
                          <a:solidFill>
                            <a:srgbClr val="000000"/>
                          </a:solidFill>
                          <a:effectLst/>
                          <a:latin typeface="ＭＳ Ｐゴシック"/>
                        </a:rPr>
                        <a:t>34</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アラブ首長国連邦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302,039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5.50%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69</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 ニュージーランド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140,509</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2.60%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　</a:t>
                      </a: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富山県</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sz="1050" b="1" i="0" u="none" strike="noStrike">
                          <a:solidFill>
                            <a:srgbClr val="000000"/>
                          </a:solidFill>
                          <a:effectLst/>
                          <a:latin typeface="ＭＳ Ｐゴシック"/>
                        </a:rPr>
                        <a:t>44,100</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sz="1050" b="1" i="0" u="none" strike="noStrike">
                          <a:solidFill>
                            <a:srgbClr val="000000"/>
                          </a:solidFill>
                          <a:effectLst/>
                          <a:latin typeface="ＭＳ Ｐゴシック"/>
                        </a:rPr>
                        <a:t>0.8%</a:t>
                      </a: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84">
                <a:tc>
                  <a:txBody>
                    <a:bodyPr/>
                    <a:lstStyle/>
                    <a:p>
                      <a:pPr algn="r" fontAlgn="ctr"/>
                      <a:r>
                        <a:rPr lang="en-US" sz="1050" b="1" i="0" u="none" strike="noStrike">
                          <a:solidFill>
                            <a:srgbClr val="000000"/>
                          </a:solidFill>
                          <a:effectLst/>
                          <a:latin typeface="ＭＳ Ｐゴシック"/>
                        </a:rPr>
                        <a:t>35</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ベネズエラ </a:t>
                      </a: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293,268</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5.40%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70</a:t>
                      </a:r>
                      <a:endParaRPr lang="ja-JP" sz="1050" b="1" i="0" u="none" strike="noStrike">
                        <a:solidFill>
                          <a:srgbClr val="000000"/>
                        </a:solidFill>
                        <a:effectLst/>
                        <a:latin typeface="ＭＳ Ｐゴシック"/>
                      </a:endParaRP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0000"/>
                          </a:solidFill>
                          <a:effectLst/>
                          <a:latin typeface="ＭＳ Ｐゴシック"/>
                        </a:rPr>
                        <a:t>ConocoPhillips </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050" b="1" i="0" u="none" strike="noStrike">
                          <a:solidFill>
                            <a:srgbClr val="000000"/>
                          </a:solidFill>
                          <a:effectLst/>
                          <a:latin typeface="ＭＳ Ｐゴシック"/>
                        </a:rPr>
                        <a:t>139,515</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50" b="1" i="0" u="none" strike="noStrike">
                          <a:solidFill>
                            <a:srgbClr val="000000"/>
                          </a:solidFill>
                          <a:effectLst/>
                          <a:latin typeface="ＭＳ Ｐゴシック"/>
                        </a:rPr>
                        <a:t>2.60%</a:t>
                      </a:r>
                      <a:endParaRPr lang="ja-JP" sz="1050" b="1" i="0" u="none" strike="noStrike">
                        <a:solidFill>
                          <a:srgbClr val="000000"/>
                        </a:solidFill>
                        <a:effectLst/>
                        <a:latin typeface="ＭＳ Ｐゴシック"/>
                      </a:endParaRP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sz="1050" b="1" i="0" u="none" strike="noStrike">
                          <a:solidFill>
                            <a:srgbClr val="000000"/>
                          </a:solidFill>
                          <a:effectLst/>
                          <a:latin typeface="ＭＳ Ｐゴシック"/>
                        </a:rPr>
                        <a:t>　</a:t>
                      </a:r>
                    </a:p>
                  </a:txBody>
                  <a:tcPr marL="6598" marR="6598" marT="659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r" fontAlgn="ctr"/>
                      <a:r>
                        <a:rPr lang="ja-JP" sz="1050" b="1" i="0" u="none" strike="noStrike" dirty="0">
                          <a:solidFill>
                            <a:srgbClr val="000000"/>
                          </a:solidFill>
                          <a:effectLst/>
                          <a:latin typeface="ＭＳ Ｐゴシック"/>
                        </a:rPr>
                        <a:t>2009年度データ</a:t>
                      </a:r>
                    </a:p>
                  </a:txBody>
                  <a:tcPr marL="6598" marR="6598" marT="659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7" name="テキスト ボックス 6"/>
          <p:cNvSpPr txBox="1"/>
          <p:nvPr/>
        </p:nvSpPr>
        <p:spPr>
          <a:xfrm>
            <a:off x="7743834" y="764704"/>
            <a:ext cx="1292662" cy="5832648"/>
          </a:xfrm>
          <a:prstGeom prst="rect">
            <a:avLst/>
          </a:prstGeom>
          <a:noFill/>
        </p:spPr>
        <p:txBody>
          <a:bodyPr vert="eaVert" wrap="square" rtlCol="0">
            <a:spAutoFit/>
          </a:bodyPr>
          <a:lstStyle/>
          <a:p>
            <a:r>
              <a:rPr lang="ja-JP" altLang="en-US" dirty="0"/>
              <a:t>２０１０年ＧＤＰ／売上比較</a:t>
            </a:r>
          </a:p>
          <a:p>
            <a:endParaRPr kumimoji="1" lang="ja-JP" altLang="en-US" dirty="0"/>
          </a:p>
        </p:txBody>
      </p:sp>
    </p:spTree>
    <p:extLst>
      <p:ext uri="{BB962C8B-B14F-4D97-AF65-F5344CB8AC3E}">
        <p14:creationId xmlns:p14="http://schemas.microsoft.com/office/powerpoint/2010/main" val="22080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7772400" cy="1450975"/>
          </a:xfrm>
        </p:spPr>
        <p:txBody>
          <a:bodyPr>
            <a:normAutofit/>
          </a:bodyPr>
          <a:lstStyle/>
          <a:p>
            <a:pPr eaLnBrk="1" hangingPunct="1">
              <a:defRPr/>
            </a:pPr>
            <a:r>
              <a:rPr lang="ja-JP" altLang="en-US" smtClean="0"/>
              <a:t>第１回　イントロダクション</a:t>
            </a:r>
            <a:br>
              <a:rPr lang="ja-JP" altLang="en-US" smtClean="0"/>
            </a:br>
            <a:r>
              <a:rPr lang="en-US" altLang="ja-JP" smtClean="0"/>
              <a:t>INDEX</a:t>
            </a:r>
          </a:p>
        </p:txBody>
      </p:sp>
      <p:sp>
        <p:nvSpPr>
          <p:cNvPr id="11267" name="Rectangle 3"/>
          <p:cNvSpPr>
            <a:spLocks noGrp="1" noChangeArrowheads="1"/>
          </p:cNvSpPr>
          <p:nvPr>
            <p:ph idx="1"/>
          </p:nvPr>
        </p:nvSpPr>
        <p:spPr>
          <a:xfrm>
            <a:off x="685800" y="2492375"/>
            <a:ext cx="7772400" cy="3603625"/>
          </a:xfrm>
        </p:spPr>
        <p:txBody>
          <a:bodyPr>
            <a:normAutofit/>
          </a:bodyPr>
          <a:lstStyle/>
          <a:p>
            <a:pPr eaLnBrk="1" hangingPunct="1"/>
            <a:r>
              <a:rPr lang="ja-JP" altLang="en-US" sz="3600" b="1" dirty="0" smtClean="0">
                <a:effectLst/>
                <a:latin typeface="ＤＦ平成ゴシック体W5" panose="020B0509000000000000" pitchFamily="49" charset="-128"/>
                <a:ea typeface="ＤＦ平成ゴシック体W5" panose="020B0509000000000000" pitchFamily="49" charset="-128"/>
              </a:rPr>
              <a:t>貿易論の目的</a:t>
            </a:r>
          </a:p>
          <a:p>
            <a:pPr eaLnBrk="1" hangingPunct="1"/>
            <a:r>
              <a:rPr lang="ja-JP" altLang="en-US" sz="3600" b="1" dirty="0" smtClean="0">
                <a:effectLst/>
                <a:latin typeface="ＤＦ平成ゴシック体W5" panose="020B0509000000000000" pitchFamily="49" charset="-128"/>
                <a:ea typeface="ＤＦ平成ゴシック体W5" panose="020B0509000000000000" pitchFamily="49" charset="-128"/>
              </a:rPr>
              <a:t>貿易論の講義範囲</a:t>
            </a:r>
          </a:p>
          <a:p>
            <a:pPr eaLnBrk="1" hangingPunct="1"/>
            <a:r>
              <a:rPr lang="ja-JP" altLang="en-US" sz="3600" b="1" dirty="0" smtClean="0">
                <a:effectLst/>
                <a:latin typeface="ＤＦ平成ゴシック体W5" panose="020B0509000000000000" pitchFamily="49" charset="-128"/>
                <a:ea typeface="ＤＦ平成ゴシック体W5" panose="020B0509000000000000" pitchFamily="49" charset="-128"/>
              </a:rPr>
              <a:t>貿易論のイメージ</a:t>
            </a:r>
          </a:p>
          <a:p>
            <a:pPr eaLnBrk="1" hangingPunct="1"/>
            <a:r>
              <a:rPr lang="ja-JP" altLang="en-US" sz="3600" b="1" dirty="0" smtClean="0">
                <a:effectLst/>
                <a:latin typeface="ＤＦ平成ゴシック体W5" panose="020B0509000000000000" pitchFamily="49" charset="-128"/>
                <a:ea typeface="ＤＦ平成ゴシック体W5" panose="020B0509000000000000" pitchFamily="49" charset="-128"/>
              </a:rPr>
              <a:t>予定表</a:t>
            </a:r>
          </a:p>
          <a:p>
            <a:pPr eaLnBrk="1" hangingPunct="1"/>
            <a:r>
              <a:rPr lang="ja-JP" altLang="en-US" sz="3600" b="1" dirty="0" smtClean="0">
                <a:effectLst/>
                <a:latin typeface="ＤＦ平成ゴシック体W5" panose="020B0509000000000000" pitchFamily="49" charset="-128"/>
                <a:ea typeface="ＤＦ平成ゴシック体W5" panose="020B0509000000000000" pitchFamily="49" charset="-128"/>
              </a:rPr>
              <a:t>評価</a:t>
            </a:r>
          </a:p>
          <a:p>
            <a:pPr eaLnBrk="1" hangingPunct="1">
              <a:buFont typeface="Monotype Sorts" pitchFamily="2" charset="2"/>
              <a:buNone/>
            </a:pPr>
            <a:endParaRPr lang="ja-JP" altLang="en-US" sz="3600" dirty="0" smtClean="0">
              <a:effectLst/>
              <a:latin typeface="ＤＦ平成ゴシック体W5" panose="020B0509000000000000" pitchFamily="49" charset="-128"/>
              <a:ea typeface="ＤＦ平成ゴシック体W5" panose="020B0509000000000000" pitchFamily="49" charset="-128"/>
            </a:endParaRPr>
          </a:p>
          <a:p>
            <a:pPr eaLnBrk="1" hangingPunct="1"/>
            <a:endParaRPr lang="ja-JP" altLang="en-US" sz="3600" dirty="0" smtClean="0">
              <a:effectLst/>
              <a:latin typeface="ＤＦ平成ゴシック体W5" panose="020B0509000000000000" pitchFamily="49" charset="-128"/>
              <a:ea typeface="ＤＦ平成ゴシック体W5" panose="020B0509000000000000" pitchFamily="49" charset="-128"/>
            </a:endParaRPr>
          </a:p>
          <a:p>
            <a:pPr eaLnBrk="1" hangingPunct="1"/>
            <a:endParaRPr lang="en-US" altLang="ja-JP" sz="3600" dirty="0" smtClean="0">
              <a:effectLst/>
              <a:latin typeface="ＤＦ平成ゴシック体W5" panose="020B0509000000000000" pitchFamily="49" charset="-128"/>
              <a:ea typeface="ＤＦ平成ゴシック体W5" panose="020B0509000000000000" pitchFamily="49"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p:cNvGraphicFramePr>
            <a:graphicFrameLocks noGrp="1"/>
          </p:cNvGraphicFramePr>
          <p:nvPr>
            <p:ph/>
            <p:extLst>
              <p:ext uri="{D42A27DB-BD31-4B8C-83A1-F6EECF244321}">
                <p14:modId xmlns:p14="http://schemas.microsoft.com/office/powerpoint/2010/main" val="20513900"/>
              </p:ext>
            </p:extLst>
          </p:nvPr>
        </p:nvGraphicFramePr>
        <p:xfrm>
          <a:off x="323528" y="188640"/>
          <a:ext cx="8280922" cy="6531758"/>
        </p:xfrm>
        <a:graphic>
          <a:graphicData uri="http://schemas.openxmlformats.org/drawingml/2006/table">
            <a:tbl>
              <a:tblPr/>
              <a:tblGrid>
                <a:gridCol w="261848"/>
                <a:gridCol w="1167402"/>
                <a:gridCol w="756448"/>
                <a:gridCol w="494600"/>
                <a:gridCol w="232754"/>
                <a:gridCol w="261848"/>
                <a:gridCol w="1163765"/>
                <a:gridCol w="556425"/>
                <a:gridCol w="363677"/>
                <a:gridCol w="213844"/>
                <a:gridCol w="288032"/>
                <a:gridCol w="1600177"/>
                <a:gridCol w="556425"/>
                <a:gridCol w="363677"/>
              </a:tblGrid>
              <a:tr h="231666">
                <a:tc>
                  <a:txBody>
                    <a:bodyPr/>
                    <a:lstStyle/>
                    <a:p>
                      <a:pPr algn="ctr" fontAlgn="ctr"/>
                      <a:r>
                        <a:rPr lang="ja-JP" altLang="en-US" sz="900" b="1" i="0" u="none" strike="noStrike" dirty="0">
                          <a:solidFill>
                            <a:srgbClr val="000000"/>
                          </a:solidFill>
                          <a:effectLst/>
                          <a:latin typeface="ＭＳ Ｐゴシック"/>
                        </a:rPr>
                        <a:t>順位</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0000"/>
                          </a:solidFill>
                          <a:effectLst/>
                          <a:latin typeface="ＭＳ Ｐゴシック"/>
                        </a:rPr>
                        <a:t>国</a:t>
                      </a:r>
                      <a:r>
                        <a:rPr lang="en-US" altLang="ja-JP" sz="900" b="1" i="0" u="none" strike="noStrike">
                          <a:solidFill>
                            <a:srgbClr val="000000"/>
                          </a:solidFill>
                          <a:effectLst/>
                          <a:latin typeface="ＭＳ Ｐゴシック"/>
                        </a:rPr>
                        <a:t>/</a:t>
                      </a:r>
                      <a:r>
                        <a:rPr lang="ja-JP" altLang="en-US" sz="900" b="1" i="0" u="none" strike="noStrike">
                          <a:solidFill>
                            <a:srgbClr val="000000"/>
                          </a:solidFill>
                          <a:effectLst/>
                          <a:latin typeface="ＭＳ Ｐゴシック"/>
                        </a:rPr>
                        <a:t>企業</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ＭＳ Ｐゴシック"/>
                        </a:rPr>
                        <a:t>GDP/</a:t>
                      </a:r>
                      <a:r>
                        <a:rPr lang="ja-JP" altLang="en-US" sz="900" b="1" i="0" u="none" strike="noStrike">
                          <a:solidFill>
                            <a:srgbClr val="000000"/>
                          </a:solidFill>
                          <a:effectLst/>
                          <a:latin typeface="ＭＳ Ｐゴシック"/>
                        </a:rPr>
                        <a:t>売上高</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0000"/>
                          </a:solidFill>
                          <a:effectLst/>
                          <a:latin typeface="ＭＳ Ｐゴシック"/>
                        </a:rPr>
                        <a:t>対日本比</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1" i="0" u="none" strike="noStrike">
                          <a:solidFill>
                            <a:srgbClr val="000000"/>
                          </a:solidFill>
                          <a:effectLst/>
                          <a:latin typeface="ＭＳ Ｐゴシック"/>
                        </a:rPr>
                        <a:t>順位</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0000"/>
                          </a:solidFill>
                          <a:effectLst/>
                          <a:latin typeface="ＭＳ Ｐゴシック"/>
                        </a:rPr>
                        <a:t>国</a:t>
                      </a:r>
                      <a:r>
                        <a:rPr lang="en-US" altLang="ja-JP" sz="900" b="1" i="0" u="none" strike="noStrike">
                          <a:solidFill>
                            <a:srgbClr val="000000"/>
                          </a:solidFill>
                          <a:effectLst/>
                          <a:latin typeface="ＭＳ Ｐゴシック"/>
                        </a:rPr>
                        <a:t>/</a:t>
                      </a:r>
                      <a:r>
                        <a:rPr lang="ja-JP" altLang="en-US" sz="900" b="1" i="0" u="none" strike="noStrike">
                          <a:solidFill>
                            <a:srgbClr val="000000"/>
                          </a:solidFill>
                          <a:effectLst/>
                          <a:latin typeface="ＭＳ Ｐゴシック"/>
                        </a:rPr>
                        <a:t>企業</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ＭＳ Ｐゴシック"/>
                        </a:rPr>
                        <a:t>GDP/</a:t>
                      </a:r>
                      <a:r>
                        <a:rPr lang="ja-JP" altLang="en-US" sz="900" b="1" i="0" u="none" strike="noStrike">
                          <a:solidFill>
                            <a:srgbClr val="000000"/>
                          </a:solidFill>
                          <a:effectLst/>
                          <a:latin typeface="ＭＳ Ｐゴシック"/>
                        </a:rPr>
                        <a:t>売上高</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0000"/>
                          </a:solidFill>
                          <a:effectLst/>
                          <a:latin typeface="ＭＳ Ｐゴシック"/>
                        </a:rPr>
                        <a:t>対日本比</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1" i="0" u="none" strike="noStrike">
                          <a:solidFill>
                            <a:srgbClr val="000000"/>
                          </a:solidFill>
                          <a:effectLst/>
                          <a:latin typeface="ＭＳ Ｐゴシック"/>
                        </a:rPr>
                        <a:t>順位</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0000"/>
                          </a:solidFill>
                          <a:effectLst/>
                          <a:latin typeface="ＭＳ Ｐゴシック"/>
                        </a:rPr>
                        <a:t>国</a:t>
                      </a:r>
                      <a:r>
                        <a:rPr lang="en-US" altLang="ja-JP" sz="900" b="1" i="0" u="none" strike="noStrike">
                          <a:solidFill>
                            <a:srgbClr val="000000"/>
                          </a:solidFill>
                          <a:effectLst/>
                          <a:latin typeface="ＭＳ Ｐゴシック"/>
                        </a:rPr>
                        <a:t>/</a:t>
                      </a:r>
                      <a:r>
                        <a:rPr lang="ja-JP" altLang="en-US" sz="900" b="1" i="0" u="none" strike="noStrike">
                          <a:solidFill>
                            <a:srgbClr val="000000"/>
                          </a:solidFill>
                          <a:effectLst/>
                          <a:latin typeface="ＭＳ Ｐゴシック"/>
                        </a:rPr>
                        <a:t>企業</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ＭＳ Ｐゴシック"/>
                        </a:rPr>
                        <a:t>GDP/</a:t>
                      </a:r>
                      <a:r>
                        <a:rPr lang="ja-JP" altLang="en-US" sz="900" b="1" i="0" u="none" strike="noStrike">
                          <a:solidFill>
                            <a:srgbClr val="000000"/>
                          </a:solidFill>
                          <a:effectLst/>
                          <a:latin typeface="ＭＳ Ｐゴシック"/>
                        </a:rPr>
                        <a:t>売上高</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a:solidFill>
                            <a:srgbClr val="000000"/>
                          </a:solidFill>
                          <a:effectLst/>
                          <a:latin typeface="ＭＳ Ｐゴシック"/>
                        </a:rPr>
                        <a:t>対日本比</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r" fontAlgn="ctr"/>
                      <a:r>
                        <a:rPr lang="en-US" altLang="ja-JP" sz="900" b="1" i="0" u="none" strike="noStrike">
                          <a:solidFill>
                            <a:srgbClr val="000000"/>
                          </a:solidFill>
                          <a:effectLst/>
                          <a:latin typeface="Century"/>
                        </a:rPr>
                        <a:t>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アメリカ合衆国</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14,526,550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336.0%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36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Exxon Mobil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354,674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8.2%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71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Fannie Mae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153,825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r" fontAlgn="ctr"/>
                      <a:r>
                        <a:rPr lang="en-US" altLang="ja-JP" sz="900" b="1" i="0" u="none" strike="noStrike">
                          <a:solidFill>
                            <a:srgbClr val="000000"/>
                          </a:solidFill>
                          <a:effectLst/>
                          <a:latin typeface="Century"/>
                        </a:rPr>
                        <a:t>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中国</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ctr"/>
                      <a:r>
                        <a:rPr lang="en-US" altLang="ja-JP" sz="900" b="1" i="0" u="none" strike="noStrike">
                          <a:solidFill>
                            <a:srgbClr val="000000"/>
                          </a:solidFill>
                          <a:effectLst/>
                          <a:latin typeface="ＭＳ Ｐゴシック"/>
                        </a:rPr>
                        <a:t>10,119,896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234.1%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37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ベネズエラ</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351,609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8.1%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72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モロッコ</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152,693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r" fontAlgn="ctr"/>
                      <a:r>
                        <a:rPr lang="en-US" altLang="ja-JP" sz="900" b="1" i="0" u="none" strike="noStrike">
                          <a:solidFill>
                            <a:srgbClr val="000000"/>
                          </a:solidFill>
                          <a:effectLst/>
                          <a:latin typeface="Century"/>
                        </a:rPr>
                        <a:t>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日本</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4,323,504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100.0%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38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オーストリア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333,537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7.7%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73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General Electric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151,628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r" fontAlgn="ctr"/>
                      <a:r>
                        <a:rPr lang="en-US" altLang="ja-JP" sz="900" b="1" i="0" u="none" strike="noStrike">
                          <a:solidFill>
                            <a:srgbClr val="000000"/>
                          </a:solidFill>
                          <a:effectLst/>
                          <a:latin typeface="Century"/>
                        </a:rPr>
                        <a:t>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インド</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ctr"/>
                      <a:r>
                        <a:rPr lang="en-US" altLang="ja-JP" sz="900" b="1" i="0" u="none" strike="noStrike">
                          <a:solidFill>
                            <a:srgbClr val="000000"/>
                          </a:solidFill>
                          <a:effectLst/>
                          <a:latin typeface="ＭＳ Ｐゴシック"/>
                        </a:rPr>
                        <a:t>4,057,787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93.9%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39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香港</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fontAlgn="ctr"/>
                      <a:r>
                        <a:rPr lang="en-US" altLang="ja-JP" sz="900" b="1" i="0" u="none" strike="noStrike">
                          <a:solidFill>
                            <a:srgbClr val="000000"/>
                          </a:solidFill>
                          <a:effectLst/>
                          <a:latin typeface="ＭＳ Ｐゴシック"/>
                        </a:rPr>
                        <a:t>327,232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7.6%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74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カタール</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149,977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r" fontAlgn="ctr"/>
                      <a:r>
                        <a:rPr lang="en-US" altLang="ja-JP" sz="900" b="1" i="0" u="none" strike="noStrike">
                          <a:solidFill>
                            <a:srgbClr val="000000"/>
                          </a:solidFill>
                          <a:effectLst/>
                          <a:latin typeface="Century"/>
                        </a:rPr>
                        <a:t>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ドイツ</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2,944,352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68.1%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40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スイス</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326,741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7.6%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75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ING Group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147,052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r" fontAlgn="ctr"/>
                      <a:r>
                        <a:rPr lang="en-US" altLang="ja-JP" sz="900" b="1" i="0" u="none" strike="noStrike">
                          <a:solidFill>
                            <a:srgbClr val="000000"/>
                          </a:solidFill>
                          <a:effectLst/>
                          <a:latin typeface="Century"/>
                        </a:rPr>
                        <a:t>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ロシア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ctr"/>
                      <a:r>
                        <a:rPr lang="en-US" altLang="ja-JP" sz="900" b="1" i="0" u="none" strike="noStrike">
                          <a:solidFill>
                            <a:srgbClr val="000000"/>
                          </a:solidFill>
                          <a:effectLst/>
                          <a:latin typeface="ＭＳ Ｐゴシック"/>
                        </a:rPr>
                        <a:t>2,230,954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51.6%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41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ギリシャ</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318,670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7.4%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76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Glencore International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144,978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r" fontAlgn="ctr"/>
                      <a:r>
                        <a:rPr lang="en-US" altLang="ja-JP" sz="900" b="1" i="0" u="none" strike="noStrike">
                          <a:solidFill>
                            <a:srgbClr val="000000"/>
                          </a:solidFill>
                          <a:effectLst/>
                          <a:latin typeface="Century"/>
                        </a:rPr>
                        <a:t>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イギリス</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2,181,456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50.5%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42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BP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308,928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7.1%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77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クウェート</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138,893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r" fontAlgn="ctr"/>
                      <a:r>
                        <a:rPr lang="en-US" altLang="ja-JP" sz="900" b="1" i="0" u="none" strike="noStrike">
                          <a:solidFill>
                            <a:srgbClr val="000000"/>
                          </a:solidFill>
                          <a:effectLst/>
                          <a:latin typeface="Century"/>
                        </a:rPr>
                        <a:t>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ブラジル</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ctr"/>
                      <a:r>
                        <a:rPr lang="en-US" altLang="ja-JP" sz="900" b="1" i="0" u="none" strike="noStrike">
                          <a:solidFill>
                            <a:srgbClr val="000000"/>
                          </a:solidFill>
                          <a:effectLst/>
                          <a:latin typeface="ＭＳ Ｐゴシック"/>
                        </a:rPr>
                        <a:t>2,178,529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50.4%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43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ウクライナ</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306,638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7.1%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78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Berkshire Hathaway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136,185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r" fontAlgn="ctr"/>
                      <a:r>
                        <a:rPr lang="en-US" altLang="ja-JP" sz="900" b="1" i="0" u="none" strike="noStrike">
                          <a:solidFill>
                            <a:srgbClr val="000000"/>
                          </a:solidFill>
                          <a:effectLst/>
                          <a:latin typeface="Century"/>
                        </a:rPr>
                        <a:t>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フランス</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2,134,941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49.4%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44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シンガポール</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fontAlgn="ctr"/>
                      <a:r>
                        <a:rPr lang="en-US" altLang="ja-JP" sz="900" b="1" i="0" u="none" strike="noStrike">
                          <a:solidFill>
                            <a:srgbClr val="000000"/>
                          </a:solidFill>
                          <a:effectLst/>
                          <a:latin typeface="ＭＳ Ｐゴシック"/>
                        </a:rPr>
                        <a:t>292,829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6.8%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79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General Motors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135,592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10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イタリア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1,778,832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41.1%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45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ベトナム</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277,391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6.4%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80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Bank of America Corp.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134,194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11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メキシコ</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1,564,872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36.2%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46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ペルー</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276,542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6.4%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81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Samsung Electronics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r" fontAlgn="ctr"/>
                      <a:r>
                        <a:rPr lang="en-US" altLang="ja-JP" sz="900" b="1" i="0" u="none" strike="noStrike">
                          <a:solidFill>
                            <a:srgbClr val="000000"/>
                          </a:solidFill>
                          <a:effectLst/>
                          <a:latin typeface="ＭＳ Ｐゴシック"/>
                        </a:rPr>
                        <a:t>133,781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12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韓国</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fontAlgn="ctr"/>
                      <a:r>
                        <a:rPr lang="en-US" altLang="ja-JP" sz="900" b="1" i="0" u="none" strike="noStrike">
                          <a:solidFill>
                            <a:srgbClr val="000000"/>
                          </a:solidFill>
                          <a:effectLst/>
                          <a:latin typeface="ＭＳ Ｐゴシック"/>
                        </a:rPr>
                        <a:t>1,466,125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33.9%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47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solidFill>
                            <a:srgbClr val="000000"/>
                          </a:solidFill>
                          <a:effectLst/>
                          <a:latin typeface="ＭＳ Ｐゴシック"/>
                        </a:rPr>
                        <a:t>中国石油化工集団</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en-US" altLang="ja-JP" sz="900" b="1" i="0" u="none" strike="noStrike">
                          <a:solidFill>
                            <a:srgbClr val="000000"/>
                          </a:solidFill>
                          <a:effectLst/>
                          <a:latin typeface="ＭＳ Ｐゴシック"/>
                        </a:rPr>
                        <a:t>273,422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6.3%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82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ENI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131,756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13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スペイン</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1,372,720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31.8%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48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チェコ共和国</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262,144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6.1%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83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ベラルーシ</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131,535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14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カナダ</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1,334,143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30.9%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49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バングラデシュ</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260,536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6.0%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84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Daimler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129,481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15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インドネシア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r" fontAlgn="ctr"/>
                      <a:r>
                        <a:rPr lang="en-US" altLang="ja-JP" sz="900" b="1" i="0" u="none" strike="noStrike">
                          <a:solidFill>
                            <a:srgbClr val="000000"/>
                          </a:solidFill>
                          <a:effectLst/>
                          <a:latin typeface="ＭＳ Ｐゴシック"/>
                        </a:rPr>
                        <a:t>1,032,952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23.9%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50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チリ</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258,536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6.0%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85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Ford Motor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128,954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16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トルコ</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968,604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22.4%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51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ノルウェー</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255,022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86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BNP Paribas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128,726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17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イラン</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888,355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20.5%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52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ルーマニア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254,918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87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Allianz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127,379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18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オーストラリア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883,807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20.4%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53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アルジェリア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251,705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88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Hewlett-Packard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126,033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19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台湾</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r" fontAlgn="ctr"/>
                      <a:r>
                        <a:rPr lang="en-US" altLang="ja-JP" sz="900" b="1" i="0" u="none" strike="noStrike">
                          <a:solidFill>
                            <a:srgbClr val="000000"/>
                          </a:solidFill>
                          <a:effectLst/>
                          <a:latin typeface="ＭＳ Ｐゴシック"/>
                        </a:rPr>
                        <a:t>824,671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19.1%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54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アラブ首長国連邦</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247,534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89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E.ON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125,064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20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ポーランド</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723,032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16.7%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55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ポルトガル</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247,458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90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AT&amp;T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124,629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21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オランダ</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680,772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15.7%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56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solidFill>
                            <a:srgbClr val="000000"/>
                          </a:solidFill>
                          <a:effectLst/>
                          <a:latin typeface="ＭＳ Ｐゴシック"/>
                        </a:rPr>
                        <a:t>中国石油天然気集団</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en-US" altLang="ja-JP" sz="900" b="1" i="0" u="none" strike="noStrike">
                          <a:solidFill>
                            <a:srgbClr val="000000"/>
                          </a:solidFill>
                          <a:effectLst/>
                          <a:latin typeface="ＭＳ Ｐゴシック"/>
                        </a:rPr>
                        <a:t>240,192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91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スロバキア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120,524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22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アルゼンチン</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644,301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14.9%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57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1" i="0" u="none" strike="noStrike">
                          <a:solidFill>
                            <a:srgbClr val="000000"/>
                          </a:solidFill>
                          <a:effectLst/>
                          <a:latin typeface="ＭＳ Ｐゴシック"/>
                        </a:rPr>
                        <a:t>国家電網公司</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ctr"/>
                      <a:r>
                        <a:rPr lang="en-US" altLang="ja-JP" sz="900" b="1" i="0" u="none" strike="noStrike">
                          <a:solidFill>
                            <a:srgbClr val="000000"/>
                          </a:solidFill>
                          <a:effectLst/>
                          <a:latin typeface="ＭＳ Ｐゴシック"/>
                        </a:rPr>
                        <a:t>226,294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92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NTT</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r" fontAlgn="ctr"/>
                      <a:r>
                        <a:rPr lang="en-US" altLang="ja-JP" sz="900" b="1" i="0" u="none" strike="noStrike">
                          <a:solidFill>
                            <a:srgbClr val="000000"/>
                          </a:solidFill>
                          <a:effectLst/>
                          <a:latin typeface="ＭＳ Ｐゴシック"/>
                        </a:rPr>
                        <a:t>120,316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23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サウジアラビア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623,109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14.4%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58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a:rPr>
                        <a:t>トヨタ自動車</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r" fontAlgn="ctr"/>
                      <a:r>
                        <a:rPr lang="en-US" altLang="ja-JP" sz="900" b="1" i="0" u="none" strike="noStrike">
                          <a:solidFill>
                            <a:srgbClr val="000000"/>
                          </a:solidFill>
                          <a:effectLst/>
                          <a:latin typeface="ＭＳ Ｐゴシック"/>
                        </a:rPr>
                        <a:t>221,760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93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Carrefour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120,297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24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タイ</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r" fontAlgn="ctr"/>
                      <a:r>
                        <a:rPr lang="en-US" altLang="ja-JP" sz="900" b="1" i="0" u="none" strike="noStrike">
                          <a:solidFill>
                            <a:srgbClr val="000000"/>
                          </a:solidFill>
                          <a:effectLst/>
                          <a:latin typeface="ＭＳ Ｐゴシック"/>
                        </a:rPr>
                        <a:t>589,005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13.6%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59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イスラエル</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219,954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94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Assicurazioni Generali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120,234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25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南アフリカ</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525,806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12.2%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60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1" i="0" u="none" strike="noStrike">
                          <a:solidFill>
                            <a:srgbClr val="000000"/>
                          </a:solidFill>
                          <a:effectLst/>
                          <a:latin typeface="ＭＳ Ｐゴシック"/>
                        </a:rPr>
                        <a:t>日本郵政</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r" fontAlgn="ctr"/>
                      <a:r>
                        <a:rPr lang="en-US" altLang="ja-JP" sz="900" b="1" i="0" u="none" strike="noStrike">
                          <a:solidFill>
                            <a:srgbClr val="000000"/>
                          </a:solidFill>
                          <a:effectLst/>
                          <a:latin typeface="ＭＳ Ｐゴシック"/>
                        </a:rPr>
                        <a:t>203,958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95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Petrobras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r" fontAlgn="ctr"/>
                      <a:r>
                        <a:rPr lang="en-US" altLang="ja-JP" sz="900" b="1" i="0" u="none" strike="noStrike">
                          <a:solidFill>
                            <a:srgbClr val="000000"/>
                          </a:solidFill>
                          <a:effectLst/>
                          <a:latin typeface="ＭＳ Ｐゴシック"/>
                        </a:rPr>
                        <a:t>120,052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26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エジプト</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499,264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11.5%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61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デンマーク</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201,702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96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Gazprom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US" altLang="ja-JP" sz="900" b="1" i="0" u="none" strike="noStrike">
                          <a:solidFill>
                            <a:srgbClr val="000000"/>
                          </a:solidFill>
                          <a:effectLst/>
                          <a:latin typeface="ＭＳ Ｐゴシック"/>
                        </a:rPr>
                        <a:t>118,657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407">
                <a:tc>
                  <a:txBody>
                    <a:bodyPr/>
                    <a:lstStyle/>
                    <a:p>
                      <a:pPr algn="just" fontAlgn="ctr"/>
                      <a:r>
                        <a:rPr lang="en-US" altLang="ja-JP" sz="900" b="1" i="0" u="none" strike="noStrike">
                          <a:solidFill>
                            <a:srgbClr val="000000"/>
                          </a:solidFill>
                          <a:effectLst/>
                          <a:latin typeface="Century"/>
                        </a:rPr>
                        <a:t>27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パキスタン</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467,197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10.8%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62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カザフスタン</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197,447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97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ニュージーランド</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118,522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28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コロンビア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436,588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10.1%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63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Chevron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196,337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98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エクアドル</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115,753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29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Wal-Mart Stores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421,849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9.8%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64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ハンガリー</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188,677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99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J.P. Morgan Chase &amp; Co.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115,475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30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マレーシア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r" fontAlgn="ctr"/>
                      <a:r>
                        <a:rPr lang="en-US" altLang="ja-JP" sz="900" b="1" i="0" u="none" strike="noStrike">
                          <a:solidFill>
                            <a:srgbClr val="000000"/>
                          </a:solidFill>
                          <a:effectLst/>
                          <a:latin typeface="ＭＳ Ｐゴシック"/>
                        </a:rPr>
                        <a:t>416,535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9.6%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65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フィンランド</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187,696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100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イラク</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113,703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2.6%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225">
                <a:tc>
                  <a:txBody>
                    <a:bodyPr/>
                    <a:lstStyle/>
                    <a:p>
                      <a:pPr algn="just" fontAlgn="ctr"/>
                      <a:r>
                        <a:rPr lang="en-US" altLang="ja-JP" sz="900" b="1" i="0" u="none" strike="noStrike">
                          <a:solidFill>
                            <a:srgbClr val="000000"/>
                          </a:solidFill>
                          <a:effectLst/>
                          <a:latin typeface="Century"/>
                        </a:rPr>
                        <a:t>31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ベルギー</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396,035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9.2%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66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Total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186,055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w="6350" cap="flat" cmpd="sng" algn="ctr">
                      <a:solidFill>
                        <a:srgbClr val="000000"/>
                      </a:solidFill>
                      <a:prstDash val="solid"/>
                      <a:round/>
                      <a:headEnd type="none" w="med" len="med"/>
                      <a:tailEnd type="none" w="med" len="med"/>
                    </a:lnT>
                    <a:lnB>
                      <a:noFill/>
                    </a:lnB>
                  </a:tcPr>
                </a:tc>
              </a:tr>
              <a:tr h="176225">
                <a:tc>
                  <a:txBody>
                    <a:bodyPr/>
                    <a:lstStyle/>
                    <a:p>
                      <a:pPr algn="just" fontAlgn="ctr"/>
                      <a:r>
                        <a:rPr lang="en-US" altLang="ja-JP" sz="900" b="1" i="0" u="none" strike="noStrike">
                          <a:solidFill>
                            <a:srgbClr val="000000"/>
                          </a:solidFill>
                          <a:effectLst/>
                          <a:latin typeface="Century"/>
                        </a:rPr>
                        <a:t>32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ナイジェリア</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380,226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8.8%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67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ConocoPhillips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900" b="1" i="0" u="none" strike="noStrike">
                          <a:solidFill>
                            <a:srgbClr val="000000"/>
                          </a:solidFill>
                          <a:effectLst/>
                          <a:latin typeface="ＭＳ Ｐゴシック"/>
                        </a:rPr>
                        <a:t>184,966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r>
              <a:tr h="176225">
                <a:tc>
                  <a:txBody>
                    <a:bodyPr/>
                    <a:lstStyle/>
                    <a:p>
                      <a:pPr algn="just" fontAlgn="ctr"/>
                      <a:r>
                        <a:rPr lang="en-US" altLang="ja-JP" sz="900" b="1" i="0" u="none" strike="noStrike">
                          <a:solidFill>
                            <a:srgbClr val="000000"/>
                          </a:solidFill>
                          <a:effectLst/>
                          <a:latin typeface="Century"/>
                        </a:rPr>
                        <a:t>33</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Royal Dutch Shell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378,152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8.7%</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68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アイルランド</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176,555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4.1%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r>
              <a:tr h="176225">
                <a:tc>
                  <a:txBody>
                    <a:bodyPr/>
                    <a:lstStyle/>
                    <a:p>
                      <a:pPr algn="just" fontAlgn="ctr"/>
                      <a:r>
                        <a:rPr lang="en-US" altLang="ja-JP" sz="900" b="1" i="0" u="none" strike="noStrike">
                          <a:solidFill>
                            <a:srgbClr val="000000"/>
                          </a:solidFill>
                          <a:effectLst/>
                          <a:latin typeface="Century"/>
                        </a:rPr>
                        <a:t>34</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FFFF00"/>
                          </a:solidFill>
                          <a:effectLst/>
                          <a:latin typeface="ＭＳ Ｐ明朝"/>
                        </a:rPr>
                        <a:t>フィリピン</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497A"/>
                    </a:solidFill>
                  </a:tcPr>
                </a:tc>
                <a:tc>
                  <a:txBody>
                    <a:bodyPr/>
                    <a:lstStyle/>
                    <a:p>
                      <a:pPr algn="r" fontAlgn="ctr"/>
                      <a:r>
                        <a:rPr lang="en-US" altLang="ja-JP" sz="900" b="1" i="0" u="none" strike="noStrike">
                          <a:solidFill>
                            <a:srgbClr val="000000"/>
                          </a:solidFill>
                          <a:effectLst/>
                          <a:latin typeface="ＭＳ Ｐゴシック"/>
                        </a:rPr>
                        <a:t>368,546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8.5%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69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Volkswagen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168,041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3.9%</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r>
              <a:tr h="176225">
                <a:tc>
                  <a:txBody>
                    <a:bodyPr/>
                    <a:lstStyle/>
                    <a:p>
                      <a:pPr algn="just" fontAlgn="ctr"/>
                      <a:r>
                        <a:rPr lang="en-US" altLang="ja-JP" sz="900" b="1" i="0" u="none" strike="noStrike">
                          <a:solidFill>
                            <a:srgbClr val="000000"/>
                          </a:solidFill>
                          <a:effectLst/>
                          <a:latin typeface="Century"/>
                        </a:rPr>
                        <a:t>35</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ja-JP" altLang="en-US" sz="900" b="1" i="0" u="none" strike="noStrike">
                          <a:solidFill>
                            <a:srgbClr val="000000"/>
                          </a:solidFill>
                          <a:effectLst/>
                          <a:latin typeface="ＭＳ Ｐ明朝"/>
                        </a:rPr>
                        <a:t>スウェーデン</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356,321</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8.2%</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1"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r>
                        <a:rPr lang="en-US" altLang="ja-JP" sz="900" b="1" i="0" u="none" strike="noStrike">
                          <a:solidFill>
                            <a:srgbClr val="000000"/>
                          </a:solidFill>
                          <a:effectLst/>
                          <a:latin typeface="Century"/>
                        </a:rPr>
                        <a:t>70</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ＭＳ Ｐゴシック"/>
                        </a:rPr>
                        <a:t>AXA </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r" fontAlgn="ctr"/>
                      <a:r>
                        <a:rPr lang="en-US" altLang="ja-JP" sz="900" b="1" i="0" u="none" strike="noStrike">
                          <a:solidFill>
                            <a:srgbClr val="000000"/>
                          </a:solidFill>
                          <a:effectLst/>
                          <a:latin typeface="ＭＳ Ｐゴシック"/>
                        </a:rPr>
                        <a:t>162,236</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1" i="0" u="none" strike="noStrike">
                          <a:solidFill>
                            <a:srgbClr val="000000"/>
                          </a:solidFill>
                          <a:effectLst/>
                          <a:latin typeface="ＭＳ Ｐゴシック"/>
                        </a:rPr>
                        <a:t>3.8%</a:t>
                      </a:r>
                    </a:p>
                  </a:txBody>
                  <a:tcPr marL="8381" marR="8381" marT="83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ＭＳ Ｐゴシック"/>
                      </a:endParaRPr>
                    </a:p>
                  </a:txBody>
                  <a:tcPr marL="8381" marR="8381" marT="8381" marB="0" anchor="ctr">
                    <a:lnL>
                      <a:noFill/>
                    </a:lnL>
                    <a:lnR>
                      <a:noFill/>
                    </a:lnR>
                    <a:lnT>
                      <a:noFill/>
                    </a:lnT>
                    <a:lnB>
                      <a:noFill/>
                    </a:lnB>
                  </a:tcPr>
                </a:tc>
                <a:tc>
                  <a:txBody>
                    <a:bodyPr/>
                    <a:lstStyle/>
                    <a:p>
                      <a:pPr algn="l" fontAlgn="ctr"/>
                      <a:endParaRPr lang="ja-JP" altLang="en-US" sz="1100" b="0" i="0" u="none" strike="noStrike" dirty="0">
                        <a:solidFill>
                          <a:srgbClr val="000000"/>
                        </a:solidFill>
                        <a:effectLst/>
                        <a:latin typeface="ＭＳ Ｐゴシック"/>
                      </a:endParaRPr>
                    </a:p>
                  </a:txBody>
                  <a:tcPr marL="8381" marR="8381" marT="8381" marB="0" anchor="ctr">
                    <a:lnL>
                      <a:noFill/>
                    </a:lnL>
                    <a:lnR>
                      <a:noFill/>
                    </a:lnR>
                    <a:lnT>
                      <a:noFill/>
                    </a:lnT>
                    <a:lnB>
                      <a:noFill/>
                    </a:lnB>
                  </a:tcPr>
                </a:tc>
              </a:tr>
            </a:tbl>
          </a:graphicData>
        </a:graphic>
      </p:graphicFrame>
      <p:sp>
        <p:nvSpPr>
          <p:cNvPr id="9" name="タイトル 1"/>
          <p:cNvSpPr txBox="1">
            <a:spLocks/>
          </p:cNvSpPr>
          <p:nvPr/>
        </p:nvSpPr>
        <p:spPr>
          <a:xfrm>
            <a:off x="8566969" y="0"/>
            <a:ext cx="600075" cy="5643563"/>
          </a:xfrm>
          <a:prstGeom prst="rect">
            <a:avLst/>
          </a:prstGeom>
        </p:spPr>
        <p:txBody>
          <a:bodyPr vert="eaVert" lIns="91440" tIns="45720" rIns="91440" bIns="45720" rtlCol="0">
            <a:normAutofit fontScale="60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defRPr/>
            </a:pPr>
            <a:r>
              <a:rPr lang="ja-JP" altLang="en-US" dirty="0" smtClean="0"/>
              <a:t>２０１０年ＧＤＰ（名目）／売上比較</a:t>
            </a:r>
            <a:r>
              <a:rPr lang="en-US" altLang="ja-JP" dirty="0" smtClean="0"/>
              <a:t>(</a:t>
            </a:r>
            <a:r>
              <a:rPr lang="ja-JP" altLang="en-US" dirty="0" smtClean="0">
                <a:solidFill>
                  <a:srgbClr val="FF0000"/>
                </a:solidFill>
              </a:rPr>
              <a:t>購買力平価</a:t>
            </a:r>
            <a:r>
              <a:rPr lang="en-US" altLang="ja-JP" dirty="0" smtClean="0"/>
              <a:t>)</a:t>
            </a:r>
            <a:endParaRPr lang="ja-JP" altLang="en-US" dirty="0"/>
          </a:p>
        </p:txBody>
      </p:sp>
      <p:sp>
        <p:nvSpPr>
          <p:cNvPr id="10" name="テキスト ボックス 9"/>
          <p:cNvSpPr txBox="1"/>
          <p:nvPr/>
        </p:nvSpPr>
        <p:spPr>
          <a:xfrm>
            <a:off x="5868144" y="6021288"/>
            <a:ext cx="2998862" cy="461665"/>
          </a:xfrm>
          <a:prstGeom prst="rect">
            <a:avLst/>
          </a:prstGeom>
          <a:noFill/>
        </p:spPr>
        <p:txBody>
          <a:bodyPr wrap="square" rtlCol="0">
            <a:spAutoFit/>
          </a:bodyPr>
          <a:lstStyle/>
          <a:p>
            <a:r>
              <a:rPr kumimoji="1" lang="ja-JP" altLang="en-US" sz="1200" dirty="0" smtClean="0"/>
              <a:t>単位は</a:t>
            </a:r>
            <a:r>
              <a:rPr kumimoji="1" lang="en-US" altLang="ja-JP" sz="1200" dirty="0" smtClean="0"/>
              <a:t>100</a:t>
            </a:r>
            <a:r>
              <a:rPr kumimoji="1" lang="ja-JP" altLang="en-US" sz="1200" dirty="0" smtClean="0"/>
              <a:t>万ドル</a:t>
            </a:r>
            <a:endParaRPr kumimoji="1" lang="en-US" altLang="ja-JP" sz="1200" dirty="0" smtClean="0"/>
          </a:p>
          <a:p>
            <a:r>
              <a:rPr lang="ja-JP" altLang="en-US" sz="1200" dirty="0" smtClean="0"/>
              <a:t>データ出典：</a:t>
            </a:r>
            <a:r>
              <a:rPr lang="en-US" altLang="ja-JP" sz="1200" dirty="0" smtClean="0"/>
              <a:t>IMF</a:t>
            </a:r>
            <a:r>
              <a:rPr lang="ja-JP" altLang="en-US" sz="1200" dirty="0" err="1" smtClean="0"/>
              <a:t>、</a:t>
            </a:r>
            <a:r>
              <a:rPr lang="ja-JP" altLang="en-US" sz="1200" dirty="0" smtClean="0"/>
              <a:t>フォーチュン</a:t>
            </a:r>
            <a:endParaRPr kumimoji="1" lang="ja-JP" altLang="en-US" sz="1200" dirty="0"/>
          </a:p>
        </p:txBody>
      </p:sp>
    </p:spTree>
    <p:extLst>
      <p:ext uri="{BB962C8B-B14F-4D97-AF65-F5344CB8AC3E}">
        <p14:creationId xmlns:p14="http://schemas.microsoft.com/office/powerpoint/2010/main" val="3588423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6750" y="0"/>
            <a:ext cx="600075" cy="5643563"/>
          </a:xfrm>
        </p:spPr>
        <p:txBody>
          <a:bodyPr vert="eaVert">
            <a:normAutofit fontScale="90000"/>
          </a:bodyPr>
          <a:lstStyle/>
          <a:p>
            <a:pPr>
              <a:defRPr/>
            </a:pPr>
            <a:r>
              <a:rPr kumimoji="1" lang="ja-JP" altLang="en-US" dirty="0" smtClean="0"/>
              <a:t>２００８年ＧＤＰ比較</a:t>
            </a:r>
            <a:endParaRPr kumimoji="1" lang="ja-JP" altLang="en-US" dirty="0"/>
          </a:p>
        </p:txBody>
      </p:sp>
      <p:graphicFrame>
        <p:nvGraphicFramePr>
          <p:cNvPr id="4" name="コンテンツ プレースホルダ 3"/>
          <p:cNvGraphicFramePr>
            <a:graphicFrameLocks noGrp="1"/>
          </p:cNvGraphicFramePr>
          <p:nvPr>
            <p:ph idx="1"/>
          </p:nvPr>
        </p:nvGraphicFramePr>
        <p:xfrm>
          <a:off x="285750" y="142875"/>
          <a:ext cx="7286625" cy="6572250"/>
        </p:xfrm>
        <a:graphic>
          <a:graphicData uri="http://schemas.openxmlformats.org/drawingml/2006/table">
            <a:tbl>
              <a:tblPr/>
              <a:tblGrid>
                <a:gridCol w="536438"/>
                <a:gridCol w="1404959"/>
                <a:gridCol w="986664"/>
                <a:gridCol w="603494"/>
                <a:gridCol w="280992"/>
                <a:gridCol w="536438"/>
                <a:gridCol w="1673177"/>
                <a:gridCol w="766341"/>
                <a:gridCol w="498122"/>
              </a:tblGrid>
              <a:tr h="262890">
                <a:tc>
                  <a:txBody>
                    <a:bodyPr/>
                    <a:lstStyle/>
                    <a:p>
                      <a:pPr algn="ctr" fontAlgn="ctr"/>
                      <a:r>
                        <a:rPr lang="en-US" altLang="ja-JP" sz="1400" b="1" i="0" u="none" strike="noStrike" dirty="0">
                          <a:solidFill>
                            <a:srgbClr val="000000"/>
                          </a:solidFill>
                          <a:latin typeface="ＭＳ Ｐゴシック"/>
                        </a:rPr>
                        <a:t>1</a:t>
                      </a:r>
                      <a:r>
                        <a:rPr lang="ja-JP" altLang="en-US" sz="1400" b="1" i="0" u="none" strike="noStrike" dirty="0">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400" b="1" i="0" u="none" strike="noStrike">
                          <a:solidFill>
                            <a:srgbClr val="000000"/>
                          </a:solidFill>
                          <a:latin typeface="ＭＳ Ｐゴシック"/>
                        </a:rPr>
                        <a:t>アメリカ</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400" b="1" i="0" u="none" strike="noStrike">
                          <a:solidFill>
                            <a:srgbClr val="000000"/>
                          </a:solidFill>
                          <a:latin typeface="ＭＳ Ｐゴシック"/>
                        </a:rPr>
                        <a:t>14,441.43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400" b="1" i="0" u="none" strike="noStrike" dirty="0" smtClean="0">
                          <a:solidFill>
                            <a:srgbClr val="000000"/>
                          </a:solidFill>
                          <a:latin typeface="ＭＳ Ｐゴシック"/>
                        </a:rPr>
                        <a:t>100%</a:t>
                      </a:r>
                      <a:endParaRPr lang="ja-JP" altLang="en-US" sz="1400" b="1" i="0" u="none" strike="noStrike" dirty="0">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26</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台湾</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391.35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2.7%</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62890">
                <a:tc>
                  <a:txBody>
                    <a:bodyPr/>
                    <a:lstStyle/>
                    <a:p>
                      <a:pPr algn="ctr" fontAlgn="ctr"/>
                      <a:r>
                        <a:rPr lang="en-US" altLang="ja-JP" sz="1400" b="1" i="0" u="none" strike="noStrike">
                          <a:solidFill>
                            <a:srgbClr val="000000"/>
                          </a:solidFill>
                          <a:latin typeface="ＭＳ Ｐゴシック"/>
                        </a:rPr>
                        <a:t>2</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日本</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4,910.69</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34.0%</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27</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ギリシャ</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357.55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62890">
                <a:tc>
                  <a:txBody>
                    <a:bodyPr/>
                    <a:lstStyle/>
                    <a:p>
                      <a:pPr algn="ctr" fontAlgn="ctr"/>
                      <a:r>
                        <a:rPr lang="en-US" altLang="ja-JP" sz="1400" b="1" i="0" u="none" strike="noStrike" dirty="0">
                          <a:solidFill>
                            <a:srgbClr val="000000"/>
                          </a:solidFill>
                          <a:latin typeface="ＭＳ Ｐゴシック"/>
                        </a:rPr>
                        <a:t>3</a:t>
                      </a:r>
                      <a:r>
                        <a:rPr lang="ja-JP" altLang="en-US" sz="1400" b="1" i="0" u="none" strike="noStrike" dirty="0">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中国</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4,327.45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30.0%</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28</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デンマーク</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340.03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62890">
                <a:tc>
                  <a:txBody>
                    <a:bodyPr/>
                    <a:lstStyle/>
                    <a:p>
                      <a:pPr algn="ctr" fontAlgn="ctr"/>
                      <a:r>
                        <a:rPr lang="en-US" altLang="ja-JP" sz="1400" b="1" i="0" u="none" strike="noStrike">
                          <a:solidFill>
                            <a:srgbClr val="000000"/>
                          </a:solidFill>
                          <a:latin typeface="ＭＳ Ｐゴシック"/>
                        </a:rPr>
                        <a:t>4</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ドイツ</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3,673.11</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25.4%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29</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400" b="1" i="0" u="none" strike="noStrike">
                          <a:solidFill>
                            <a:srgbClr val="000000"/>
                          </a:solidFill>
                          <a:latin typeface="ＭＳ Ｐゴシック"/>
                        </a:rPr>
                        <a:t>イラン</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ja-JP" sz="1400" b="1" i="0" u="none" strike="noStrike">
                          <a:solidFill>
                            <a:srgbClr val="000000"/>
                          </a:solidFill>
                          <a:latin typeface="ＭＳ Ｐゴシック"/>
                        </a:rPr>
                        <a:t>335.23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ja-JP" sz="1400" b="1" i="0" u="none" strike="noStrike">
                          <a:solidFill>
                            <a:srgbClr val="000000"/>
                          </a:solidFill>
                          <a:latin typeface="ＭＳ Ｐゴシック"/>
                        </a:rPr>
                        <a:t>2.3%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62890">
                <a:tc>
                  <a:txBody>
                    <a:bodyPr/>
                    <a:lstStyle/>
                    <a:p>
                      <a:pPr algn="ctr" fontAlgn="ctr"/>
                      <a:r>
                        <a:rPr lang="en-US" altLang="ja-JP" sz="1400" b="1" i="0" u="none" strike="noStrike">
                          <a:solidFill>
                            <a:srgbClr val="000000"/>
                          </a:solidFill>
                          <a:latin typeface="ＭＳ Ｐゴシック"/>
                        </a:rPr>
                        <a:t>5</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フランス</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2,866.95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19.9%</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30</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ja-JP" altLang="en-US" sz="1400" b="1" i="0" u="none" strike="noStrike">
                          <a:solidFill>
                            <a:srgbClr val="000000"/>
                          </a:solidFill>
                          <a:latin typeface="ＭＳ Ｐゴシック"/>
                        </a:rPr>
                        <a:t>アルゼンチン</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a:solidFill>
                            <a:srgbClr val="000000"/>
                          </a:solidFill>
                          <a:latin typeface="ＭＳ Ｐゴシック"/>
                        </a:rPr>
                        <a:t>324.77</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a:solidFill>
                            <a:srgbClr val="000000"/>
                          </a:solidFill>
                          <a:latin typeface="ＭＳ Ｐゴシック"/>
                        </a:rPr>
                        <a:t>2.2%</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62890">
                <a:tc>
                  <a:txBody>
                    <a:bodyPr/>
                    <a:lstStyle/>
                    <a:p>
                      <a:pPr algn="ctr" fontAlgn="ctr"/>
                      <a:r>
                        <a:rPr lang="en-US" altLang="ja-JP" sz="1400" b="1" i="0" u="none" strike="noStrike">
                          <a:solidFill>
                            <a:srgbClr val="000000"/>
                          </a:solidFill>
                          <a:latin typeface="ＭＳ Ｐゴシック"/>
                        </a:rPr>
                        <a:t>6</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イギリス</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2,680.00</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18.6%</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31</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ja-JP" altLang="en-US" sz="1400" b="1" i="0" u="none" strike="noStrike">
                          <a:solidFill>
                            <a:srgbClr val="000000"/>
                          </a:solidFill>
                          <a:latin typeface="ＭＳ Ｐゴシック"/>
                        </a:rPr>
                        <a:t>ベネズエラ</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a:solidFill>
                            <a:srgbClr val="000000"/>
                          </a:solidFill>
                          <a:latin typeface="ＭＳ Ｐゴシック"/>
                        </a:rPr>
                        <a:t>319.44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dirty="0">
                          <a:solidFill>
                            <a:srgbClr val="000000"/>
                          </a:solidFill>
                          <a:latin typeface="ＭＳ Ｐゴシック"/>
                        </a:rPr>
                        <a:t>2.2%</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62890">
                <a:tc>
                  <a:txBody>
                    <a:bodyPr/>
                    <a:lstStyle/>
                    <a:p>
                      <a:pPr algn="ctr" fontAlgn="ctr"/>
                      <a:r>
                        <a:rPr lang="en-US" altLang="ja-JP" sz="1400" b="1" i="0" u="none" strike="noStrike">
                          <a:solidFill>
                            <a:srgbClr val="000000"/>
                          </a:solidFill>
                          <a:latin typeface="ＭＳ Ｐゴシック"/>
                        </a:rPr>
                        <a:t>7</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イタリア</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2,313.89</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16.0%</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32</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ja-JP" altLang="en-US" sz="1400" b="1" i="0" u="none" strike="noStrike">
                          <a:solidFill>
                            <a:srgbClr val="000000"/>
                          </a:solidFill>
                          <a:latin typeface="ＭＳ Ｐゴシック"/>
                        </a:rPr>
                        <a:t>南アフリカ</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altLang="ja-JP" sz="1400" b="1" i="0" u="none" strike="noStrike">
                          <a:solidFill>
                            <a:srgbClr val="000000"/>
                          </a:solidFill>
                          <a:latin typeface="ＭＳ Ｐゴシック"/>
                        </a:rPr>
                        <a:t>276.76</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altLang="ja-JP" sz="1400" b="1" i="0" u="none" strike="noStrike">
                          <a:solidFill>
                            <a:srgbClr val="000000"/>
                          </a:solidFill>
                          <a:latin typeface="ＭＳ Ｐゴシック"/>
                        </a:rPr>
                        <a:t>1.9%</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62890">
                <a:tc>
                  <a:txBody>
                    <a:bodyPr/>
                    <a:lstStyle/>
                    <a:p>
                      <a:pPr algn="ctr" fontAlgn="ctr"/>
                      <a:r>
                        <a:rPr lang="en-US" altLang="ja-JP" sz="1400" b="1" i="0" u="none" strike="noStrike">
                          <a:solidFill>
                            <a:srgbClr val="000000"/>
                          </a:solidFill>
                          <a:latin typeface="ＭＳ Ｐゴシック"/>
                        </a:rPr>
                        <a:t>8</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ロシア</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1,676.59</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11.6%</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33</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タイ</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273.31</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1.9%</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62890">
                <a:tc>
                  <a:txBody>
                    <a:bodyPr/>
                    <a:lstStyle/>
                    <a:p>
                      <a:pPr algn="ctr" fontAlgn="ctr"/>
                      <a:r>
                        <a:rPr lang="en-US" altLang="ja-JP" sz="1400" b="1" i="0" u="none" strike="noStrike">
                          <a:solidFill>
                            <a:srgbClr val="000000"/>
                          </a:solidFill>
                          <a:latin typeface="ＭＳ Ｐゴシック"/>
                        </a:rPr>
                        <a:t>9</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スペイン</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1,601.96</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11.1%</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34</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dirty="0">
                          <a:solidFill>
                            <a:srgbClr val="000000"/>
                          </a:solidFill>
                          <a:latin typeface="ＭＳ Ｐゴシック"/>
                        </a:rPr>
                        <a:t>フィンランド</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271.87</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1.9%</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62890">
                <a:tc>
                  <a:txBody>
                    <a:bodyPr/>
                    <a:lstStyle/>
                    <a:p>
                      <a:pPr algn="ctr" fontAlgn="ctr"/>
                      <a:r>
                        <a:rPr lang="en-US" altLang="ja-JP" sz="1400" b="1" i="0" u="none" strike="noStrike">
                          <a:solidFill>
                            <a:srgbClr val="000000"/>
                          </a:solidFill>
                          <a:latin typeface="ＭＳ Ｐゴシック"/>
                        </a:rPr>
                        <a:t>10</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ja-JP" altLang="en-US" sz="1400" b="1" i="0" u="none" strike="noStrike">
                          <a:solidFill>
                            <a:srgbClr val="000000"/>
                          </a:solidFill>
                          <a:latin typeface="ＭＳ Ｐゴシック"/>
                        </a:rPr>
                        <a:t>ブラジル</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a:solidFill>
                            <a:srgbClr val="000000"/>
                          </a:solidFill>
                          <a:latin typeface="ＭＳ Ｐゴシック"/>
                        </a:rPr>
                        <a:t>1,572.84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a:solidFill>
                            <a:srgbClr val="000000"/>
                          </a:solidFill>
                          <a:latin typeface="ＭＳ Ｐゴシック"/>
                        </a:rPr>
                        <a:t>10.9%</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35</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アイルランド</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267.58</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1.9%</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62890">
                <a:tc>
                  <a:txBody>
                    <a:bodyPr/>
                    <a:lstStyle/>
                    <a:p>
                      <a:pPr algn="ctr" fontAlgn="ctr"/>
                      <a:r>
                        <a:rPr lang="en-US" altLang="ja-JP" sz="1400" b="1" i="0" u="none" strike="noStrike">
                          <a:solidFill>
                            <a:srgbClr val="000000"/>
                          </a:solidFill>
                          <a:latin typeface="ＭＳ Ｐゴシック"/>
                        </a:rPr>
                        <a:t>11</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400" b="1" i="0" u="none" strike="noStrike">
                          <a:solidFill>
                            <a:srgbClr val="000000"/>
                          </a:solidFill>
                          <a:latin typeface="ＭＳ Ｐゴシック"/>
                        </a:rPr>
                        <a:t>カナダ</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400" b="1" i="0" u="none" strike="noStrike">
                          <a:solidFill>
                            <a:srgbClr val="000000"/>
                          </a:solidFill>
                          <a:latin typeface="ＭＳ Ｐゴシック"/>
                        </a:rPr>
                        <a:t>1,499.55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400" b="1" i="0" u="none" strike="noStrike">
                          <a:solidFill>
                            <a:srgbClr val="000000"/>
                          </a:solidFill>
                          <a:latin typeface="ＭＳ Ｐゴシック"/>
                        </a:rPr>
                        <a:t>10.4%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36</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400" b="1" i="0" u="none" strike="noStrike">
                          <a:solidFill>
                            <a:srgbClr val="000000"/>
                          </a:solidFill>
                          <a:latin typeface="ＭＳ Ｐゴシック"/>
                        </a:rPr>
                        <a:t>アラブ首長国連邦</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ja-JP" sz="1400" b="1" i="0" u="none" strike="noStrike">
                          <a:solidFill>
                            <a:srgbClr val="000000"/>
                          </a:solidFill>
                          <a:latin typeface="ＭＳ Ｐゴシック"/>
                        </a:rPr>
                        <a:t>262.15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ja-JP" sz="1400" b="1" i="0" u="none" strike="noStrike">
                          <a:solidFill>
                            <a:srgbClr val="000000"/>
                          </a:solidFill>
                          <a:latin typeface="ＭＳ Ｐゴシック"/>
                        </a:rPr>
                        <a:t>1.8%</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62890">
                <a:tc>
                  <a:txBody>
                    <a:bodyPr/>
                    <a:lstStyle/>
                    <a:p>
                      <a:pPr algn="ctr" fontAlgn="ctr"/>
                      <a:r>
                        <a:rPr lang="en-US" altLang="ja-JP" sz="1400" b="1" i="0" u="none" strike="noStrike">
                          <a:solidFill>
                            <a:srgbClr val="000000"/>
                          </a:solidFill>
                          <a:latin typeface="ＭＳ Ｐゴシック"/>
                        </a:rPr>
                        <a:t>12</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インド</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1,206.68</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8.4%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37</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ポルトガル</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244.64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1.7%</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62890">
                <a:tc>
                  <a:txBody>
                    <a:bodyPr/>
                    <a:lstStyle/>
                    <a:p>
                      <a:pPr algn="ctr" fontAlgn="ctr"/>
                      <a:r>
                        <a:rPr lang="en-US" altLang="ja-JP" sz="1400" b="1" i="0" u="none" strike="noStrike">
                          <a:solidFill>
                            <a:srgbClr val="000000"/>
                          </a:solidFill>
                          <a:latin typeface="ＭＳ Ｐゴシック"/>
                        </a:rPr>
                        <a:t>13</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ja-JP" altLang="en-US" sz="1400" b="1" i="0" u="none" strike="noStrike">
                          <a:solidFill>
                            <a:srgbClr val="000000"/>
                          </a:solidFill>
                          <a:latin typeface="ＭＳ Ｐゴシック"/>
                        </a:rPr>
                        <a:t>メキシコ</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a:solidFill>
                            <a:srgbClr val="000000"/>
                          </a:solidFill>
                          <a:latin typeface="ＭＳ Ｐゴシック"/>
                        </a:rPr>
                        <a:t>1,088.13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a:solidFill>
                            <a:srgbClr val="000000"/>
                          </a:solidFill>
                          <a:latin typeface="ＭＳ Ｐゴシック"/>
                        </a:rPr>
                        <a:t>7.5%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38</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ja-JP" altLang="en-US" sz="1400" b="1" i="0" u="none" strike="noStrike" dirty="0">
                          <a:solidFill>
                            <a:srgbClr val="000000"/>
                          </a:solidFill>
                          <a:latin typeface="ＭＳ Ｐゴシック"/>
                        </a:rPr>
                        <a:t>コロンビア</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a:solidFill>
                            <a:srgbClr val="000000"/>
                          </a:solidFill>
                          <a:latin typeface="ＭＳ Ｐゴシック"/>
                        </a:rPr>
                        <a:t>240.83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a:solidFill>
                            <a:srgbClr val="000000"/>
                          </a:solidFill>
                          <a:latin typeface="ＭＳ Ｐゴシック"/>
                        </a:rPr>
                        <a:t>1.7%</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62890">
                <a:tc>
                  <a:txBody>
                    <a:bodyPr/>
                    <a:lstStyle/>
                    <a:p>
                      <a:pPr algn="ctr" fontAlgn="ctr"/>
                      <a:r>
                        <a:rPr lang="en-US" altLang="ja-JP" sz="1400" b="1" i="0" u="none" strike="noStrike">
                          <a:solidFill>
                            <a:srgbClr val="000000"/>
                          </a:solidFill>
                          <a:latin typeface="ＭＳ Ｐゴシック"/>
                        </a:rPr>
                        <a:t>14</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ja-JP" altLang="en-US" sz="1400" b="1" i="0" u="none" strike="noStrike" dirty="0">
                          <a:solidFill>
                            <a:srgbClr val="000000"/>
                          </a:solidFill>
                          <a:latin typeface="ＭＳ Ｐゴシック"/>
                        </a:rPr>
                        <a:t>オーストラリア</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ja-JP" sz="1400" b="1" i="0" u="none" strike="noStrike">
                          <a:solidFill>
                            <a:srgbClr val="000000"/>
                          </a:solidFill>
                          <a:latin typeface="ＭＳ Ｐゴシック"/>
                        </a:rPr>
                        <a:t>1,013.46</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en-US" altLang="ja-JP" sz="1400" b="1" i="0" u="none" strike="noStrike">
                          <a:solidFill>
                            <a:srgbClr val="000000"/>
                          </a:solidFill>
                          <a:latin typeface="ＭＳ Ｐゴシック"/>
                        </a:rPr>
                        <a:t>7.0%</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39</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マレーシア</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221.61</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1.5%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62890">
                <a:tc>
                  <a:txBody>
                    <a:bodyPr/>
                    <a:lstStyle/>
                    <a:p>
                      <a:pPr algn="ctr" fontAlgn="ctr"/>
                      <a:r>
                        <a:rPr lang="en-US" altLang="ja-JP" sz="1400" b="1" i="0" u="none" strike="noStrike">
                          <a:solidFill>
                            <a:srgbClr val="000000"/>
                          </a:solidFill>
                          <a:latin typeface="ＭＳ Ｐゴシック"/>
                        </a:rPr>
                        <a:t>15</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韓国</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929.12</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6.4%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40</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チェコ</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216.35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62890">
                <a:tc>
                  <a:txBody>
                    <a:bodyPr/>
                    <a:lstStyle/>
                    <a:p>
                      <a:pPr algn="ctr" fontAlgn="ctr"/>
                      <a:r>
                        <a:rPr lang="en-US" altLang="ja-JP" sz="1400" b="1" i="0" u="none" strike="noStrike">
                          <a:solidFill>
                            <a:srgbClr val="000000"/>
                          </a:solidFill>
                          <a:latin typeface="ＭＳ Ｐゴシック"/>
                        </a:rPr>
                        <a:t>16</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オランダ</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876.97</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6.1%</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41</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香港</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dirty="0">
                          <a:solidFill>
                            <a:srgbClr val="000000"/>
                          </a:solidFill>
                          <a:latin typeface="ＭＳ Ｐゴシック"/>
                        </a:rPr>
                        <a:t>215.35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dirty="0">
                          <a:solidFill>
                            <a:srgbClr val="000000"/>
                          </a:solidFill>
                          <a:latin typeface="ＭＳ Ｐゴシック"/>
                        </a:rPr>
                        <a:t>1.5%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62890">
                <a:tc>
                  <a:txBody>
                    <a:bodyPr/>
                    <a:lstStyle/>
                    <a:p>
                      <a:pPr algn="ctr" fontAlgn="ctr"/>
                      <a:r>
                        <a:rPr lang="en-US" altLang="ja-JP" sz="1400" b="1" i="0" u="none" strike="noStrike">
                          <a:solidFill>
                            <a:srgbClr val="000000"/>
                          </a:solidFill>
                          <a:latin typeface="ＭＳ Ｐゴシック"/>
                        </a:rPr>
                        <a:t>17</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400" b="1" i="0" u="none" strike="noStrike">
                          <a:solidFill>
                            <a:srgbClr val="000000"/>
                          </a:solidFill>
                          <a:latin typeface="ＭＳ Ｐゴシック"/>
                        </a:rPr>
                        <a:t>トルコ</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ja-JP" sz="1400" b="1" i="0" u="none" strike="noStrike">
                          <a:solidFill>
                            <a:srgbClr val="000000"/>
                          </a:solidFill>
                          <a:latin typeface="ＭＳ Ｐゴシック"/>
                        </a:rPr>
                        <a:t>729.98</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ja-JP" sz="1400" b="1" i="0" u="none" strike="noStrike">
                          <a:solidFill>
                            <a:srgbClr val="000000"/>
                          </a:solidFill>
                          <a:latin typeface="ＭＳ Ｐゴシック"/>
                        </a:rPr>
                        <a:t>5.1%</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42</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ja-JP" altLang="en-US" sz="1400" b="1" i="0" u="none" strike="noStrike">
                          <a:solidFill>
                            <a:srgbClr val="000000"/>
                          </a:solidFill>
                          <a:latin typeface="ＭＳ Ｐゴシック"/>
                        </a:rPr>
                        <a:t>ナイジェリア</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altLang="ja-JP" sz="1400" b="1" i="0" u="none" strike="noStrike">
                          <a:solidFill>
                            <a:srgbClr val="000000"/>
                          </a:solidFill>
                          <a:latin typeface="ＭＳ Ｐゴシック"/>
                        </a:rPr>
                        <a:t>207.12</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altLang="ja-JP" sz="1400" b="1" i="0" u="none" strike="noStrike">
                          <a:solidFill>
                            <a:srgbClr val="000000"/>
                          </a:solidFill>
                          <a:latin typeface="ＭＳ Ｐゴシック"/>
                        </a:rPr>
                        <a:t>1.4%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62890">
                <a:tc>
                  <a:txBody>
                    <a:bodyPr/>
                    <a:lstStyle/>
                    <a:p>
                      <a:pPr algn="ctr" fontAlgn="ctr"/>
                      <a:r>
                        <a:rPr lang="en-US" altLang="ja-JP" sz="1400" b="1" i="0" u="none" strike="noStrike">
                          <a:solidFill>
                            <a:srgbClr val="000000"/>
                          </a:solidFill>
                          <a:latin typeface="ＭＳ Ｐゴシック"/>
                        </a:rPr>
                        <a:t>18</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ポーランド</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527.87</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3.7%</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43</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400" b="1" i="0" u="none" strike="noStrike">
                          <a:solidFill>
                            <a:srgbClr val="000000"/>
                          </a:solidFill>
                          <a:latin typeface="ＭＳ Ｐゴシック"/>
                        </a:rPr>
                        <a:t>イスラエル</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ja-JP" sz="1400" b="1" i="0" u="none" strike="noStrike">
                          <a:solidFill>
                            <a:srgbClr val="000000"/>
                          </a:solidFill>
                          <a:latin typeface="ＭＳ Ｐゴシック"/>
                        </a:rPr>
                        <a:t>202.1</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ja-JP" sz="1400" b="1" i="0" u="none" strike="noStrike">
                          <a:solidFill>
                            <a:srgbClr val="000000"/>
                          </a:solidFill>
                          <a:latin typeface="ＭＳ Ｐゴシック"/>
                        </a:rPr>
                        <a:t>1.4%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62890">
                <a:tc>
                  <a:txBody>
                    <a:bodyPr/>
                    <a:lstStyle/>
                    <a:p>
                      <a:pPr algn="ctr" fontAlgn="ctr"/>
                      <a:r>
                        <a:rPr lang="en-US" altLang="ja-JP" sz="1400" b="1" i="0" u="none" strike="noStrike">
                          <a:solidFill>
                            <a:srgbClr val="000000"/>
                          </a:solidFill>
                          <a:latin typeface="ＭＳ Ｐゴシック"/>
                        </a:rPr>
                        <a:t>19</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インドネシア</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511.77</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3.5%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44</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ルーマニア</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200.07</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62890">
                <a:tc>
                  <a:txBody>
                    <a:bodyPr/>
                    <a:lstStyle/>
                    <a:p>
                      <a:pPr algn="ctr" fontAlgn="ctr"/>
                      <a:r>
                        <a:rPr lang="en-US" altLang="ja-JP" sz="1400" b="1" i="0" u="none" strike="noStrike">
                          <a:solidFill>
                            <a:srgbClr val="000000"/>
                          </a:solidFill>
                          <a:latin typeface="ＭＳ Ｐゴシック"/>
                        </a:rPr>
                        <a:t>20</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ベルギー</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506.18</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3.5%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45</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シンガポール</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181.94</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1.3%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62890">
                <a:tc>
                  <a:txBody>
                    <a:bodyPr/>
                    <a:lstStyle/>
                    <a:p>
                      <a:pPr algn="ctr" fontAlgn="ctr"/>
                      <a:r>
                        <a:rPr lang="en-US" altLang="ja-JP" sz="1400" b="1" i="0" u="none" strike="noStrike">
                          <a:solidFill>
                            <a:srgbClr val="000000"/>
                          </a:solidFill>
                          <a:latin typeface="ＭＳ Ｐゴシック"/>
                        </a:rPr>
                        <a:t>21</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スイス</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500.26</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3.5%</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46</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ウクライナ</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179.6</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1.2%</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62890">
                <a:tc>
                  <a:txBody>
                    <a:bodyPr/>
                    <a:lstStyle/>
                    <a:p>
                      <a:pPr algn="ctr" fontAlgn="ctr"/>
                      <a:r>
                        <a:rPr lang="en-US" altLang="ja-JP" sz="1400" b="1" i="0" u="none" strike="noStrike">
                          <a:solidFill>
                            <a:srgbClr val="000000"/>
                          </a:solidFill>
                          <a:latin typeface="ＭＳ Ｐゴシック"/>
                        </a:rPr>
                        <a:t>22</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スウェーデン</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478.96</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3.3%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47</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ja-JP" altLang="en-US" sz="1400" b="1" i="0" u="none" strike="noStrike">
                          <a:solidFill>
                            <a:srgbClr val="000000"/>
                          </a:solidFill>
                          <a:latin typeface="ＭＳ Ｐゴシック"/>
                        </a:rPr>
                        <a:t>チリ</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a:solidFill>
                            <a:srgbClr val="000000"/>
                          </a:solidFill>
                          <a:latin typeface="ＭＳ Ｐゴシック"/>
                        </a:rPr>
                        <a:t>169.46</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altLang="ja-JP" sz="1400" b="1" i="0" u="none" strike="noStrike">
                          <a:solidFill>
                            <a:srgbClr val="000000"/>
                          </a:solidFill>
                          <a:latin typeface="ＭＳ Ｐゴシック"/>
                        </a:rPr>
                        <a:t>1.2%</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62890">
                <a:tc>
                  <a:txBody>
                    <a:bodyPr/>
                    <a:lstStyle/>
                    <a:p>
                      <a:pPr algn="ctr" fontAlgn="ctr"/>
                      <a:r>
                        <a:rPr lang="en-US" altLang="ja-JP" sz="1400" b="1" i="0" u="none" strike="noStrike">
                          <a:solidFill>
                            <a:srgbClr val="000000"/>
                          </a:solidFill>
                          <a:latin typeface="ＭＳ Ｐゴシック"/>
                        </a:rPr>
                        <a:t>23</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ja-JP" altLang="en-US" sz="1400" b="1" i="0" u="none" strike="noStrike">
                          <a:solidFill>
                            <a:srgbClr val="000000"/>
                          </a:solidFill>
                          <a:latin typeface="ＭＳ Ｐゴシック"/>
                        </a:rPr>
                        <a:t>サウジアラビア</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ja-JP" sz="1400" b="1" i="0" u="none" strike="noStrike">
                          <a:solidFill>
                            <a:srgbClr val="000000"/>
                          </a:solidFill>
                          <a:latin typeface="ＭＳ Ｐゴシック"/>
                        </a:rPr>
                        <a:t>469.43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ja-JP" sz="1400" b="1" i="0" u="none" strike="noStrike">
                          <a:solidFill>
                            <a:srgbClr val="000000"/>
                          </a:solidFill>
                          <a:latin typeface="ＭＳ Ｐゴシック"/>
                        </a:rPr>
                        <a:t>3.3%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48</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フィリピン</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166.91</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1.2%</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62890">
                <a:tc>
                  <a:txBody>
                    <a:bodyPr/>
                    <a:lstStyle/>
                    <a:p>
                      <a:pPr algn="ctr" fontAlgn="ctr"/>
                      <a:r>
                        <a:rPr lang="en-US" altLang="ja-JP" sz="1400" b="1" i="0" u="none" strike="noStrike">
                          <a:solidFill>
                            <a:srgbClr val="000000"/>
                          </a:solidFill>
                          <a:latin typeface="ＭＳ Ｐゴシック"/>
                        </a:rPr>
                        <a:t>24</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ノルウェー</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451.83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3.1%</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49</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400" b="1" i="0" u="none" strike="noStrike">
                          <a:solidFill>
                            <a:srgbClr val="000000"/>
                          </a:solidFill>
                          <a:latin typeface="ＭＳ Ｐゴシック"/>
                        </a:rPr>
                        <a:t>パキスタン</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164.56</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400" b="1" i="0" u="none" strike="noStrike">
                          <a:solidFill>
                            <a:srgbClr val="000000"/>
                          </a:solidFill>
                          <a:latin typeface="ＭＳ Ｐゴシック"/>
                        </a:rPr>
                        <a:t>1.1%</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62890">
                <a:tc>
                  <a:txBody>
                    <a:bodyPr/>
                    <a:lstStyle/>
                    <a:p>
                      <a:pPr algn="ctr" fontAlgn="ctr"/>
                      <a:r>
                        <a:rPr lang="en-US" altLang="ja-JP" sz="1400" b="1" i="0" u="none" strike="noStrike">
                          <a:solidFill>
                            <a:srgbClr val="000000"/>
                          </a:solidFill>
                          <a:latin typeface="ＭＳ Ｐゴシック"/>
                        </a:rPr>
                        <a:t>25</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a:solidFill>
                            <a:srgbClr val="000000"/>
                          </a:solidFill>
                          <a:latin typeface="ＭＳ Ｐゴシック"/>
                        </a:rPr>
                        <a:t>オーストリア</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414.83</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400" b="1" i="0" u="none" strike="noStrike">
                          <a:solidFill>
                            <a:srgbClr val="000000"/>
                          </a:solidFill>
                          <a:latin typeface="ＭＳ Ｐゴシック"/>
                        </a:rPr>
                        <a:t>2.9%</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400" b="1" i="0" u="none" strike="noStrike">
                        <a:solidFill>
                          <a:srgbClr val="000000"/>
                        </a:solidFill>
                        <a:latin typeface="ＭＳ Ｐゴシック"/>
                      </a:endParaRP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400" b="1" i="0" u="none" strike="noStrike">
                          <a:solidFill>
                            <a:srgbClr val="000000"/>
                          </a:solidFill>
                          <a:latin typeface="ＭＳ Ｐゴシック"/>
                        </a:rPr>
                        <a:t>50</a:t>
                      </a:r>
                      <a:r>
                        <a:rPr lang="ja-JP" altLang="en-US" sz="1400" b="1" i="0" u="none" strike="noStrike">
                          <a:solidFill>
                            <a:srgbClr val="000000"/>
                          </a:solidFill>
                          <a:latin typeface="ＭＳ Ｐゴシック"/>
                        </a:rPr>
                        <a:t>位</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ja-JP" altLang="en-US" sz="1400" b="1" i="0" u="none" strike="noStrike">
                          <a:solidFill>
                            <a:srgbClr val="000000"/>
                          </a:solidFill>
                          <a:latin typeface="ＭＳ Ｐゴシック"/>
                        </a:rPr>
                        <a:t>エジプト</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altLang="ja-JP" sz="1400" b="1" i="0" u="none" strike="noStrike">
                          <a:solidFill>
                            <a:srgbClr val="000000"/>
                          </a:solidFill>
                          <a:latin typeface="ＭＳ Ｐゴシック"/>
                        </a:rPr>
                        <a:t>162.62</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altLang="ja-JP" sz="1400" b="1" i="0" u="none" strike="noStrike" dirty="0">
                          <a:solidFill>
                            <a:srgbClr val="000000"/>
                          </a:solidFill>
                          <a:latin typeface="ＭＳ Ｐゴシック"/>
                        </a:rPr>
                        <a:t>1.1%</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bl>
          </a:graphicData>
        </a:graphic>
      </p:graphicFrame>
      <p:sp>
        <p:nvSpPr>
          <p:cNvPr id="60707" name="正方形/長方形 4"/>
          <p:cNvSpPr>
            <a:spLocks noChangeArrowheads="1"/>
          </p:cNvSpPr>
          <p:nvPr/>
        </p:nvSpPr>
        <p:spPr bwMode="auto">
          <a:xfrm>
            <a:off x="7643813" y="5929313"/>
            <a:ext cx="1357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200"/>
              <a:t>※</a:t>
            </a:r>
            <a:r>
              <a:rPr lang="ja-JP" altLang="en-US" sz="1200"/>
              <a:t>出典：</a:t>
            </a:r>
            <a:r>
              <a:rPr lang="en-US" altLang="ja-JP" sz="1200"/>
              <a:t>IMF - World Economic Outlook(2009</a:t>
            </a:r>
            <a:r>
              <a:rPr lang="ja-JP" altLang="en-US" sz="1200"/>
              <a:t>年</a:t>
            </a:r>
            <a:r>
              <a:rPr lang="en-US" altLang="ja-JP" sz="1200"/>
              <a:t>10</a:t>
            </a:r>
            <a:r>
              <a:rPr lang="ja-JP" altLang="en-US" sz="1200"/>
              <a:t>月版</a:t>
            </a:r>
            <a:r>
              <a:rPr lang="en-US" altLang="ja-JP" sz="1200"/>
              <a:t>)</a:t>
            </a:r>
            <a:endParaRPr lang="ja-JP" altLang="en-US" sz="1200"/>
          </a:p>
        </p:txBody>
      </p:sp>
      <p:sp>
        <p:nvSpPr>
          <p:cNvPr id="6" name="テキスト ボックス 5"/>
          <p:cNvSpPr txBox="1"/>
          <p:nvPr/>
        </p:nvSpPr>
        <p:spPr>
          <a:xfrm>
            <a:off x="7715250" y="5643563"/>
            <a:ext cx="1139825" cy="27622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ja-JP" altLang="en-US" sz="1200" dirty="0"/>
              <a:t>単位：</a:t>
            </a:r>
            <a:r>
              <a:rPr lang="en-US" altLang="ja-JP" sz="1200" dirty="0"/>
              <a:t>10</a:t>
            </a:r>
            <a:r>
              <a:rPr lang="ja-JP" altLang="en-US" sz="1200" dirty="0"/>
              <a:t>億ドル</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0" y="214313"/>
            <a:ext cx="1985963" cy="6357937"/>
          </a:xfrm>
        </p:spPr>
        <p:txBody>
          <a:bodyPr vert="eaVert"/>
          <a:lstStyle/>
          <a:p>
            <a:pPr>
              <a:defRPr/>
            </a:pPr>
            <a:r>
              <a:rPr kumimoji="1" lang="ja-JP" altLang="en-US" dirty="0" smtClean="0"/>
              <a:t>２００８年フォーチュン</a:t>
            </a:r>
            <a:r>
              <a:rPr kumimoji="1" lang="en-US" altLang="ja-JP" dirty="0" smtClean="0"/>
              <a:t/>
            </a:r>
            <a:br>
              <a:rPr kumimoji="1" lang="en-US" altLang="ja-JP" dirty="0" smtClean="0"/>
            </a:br>
            <a:r>
              <a:rPr kumimoji="1" lang="ja-JP" altLang="en-US" dirty="0" smtClean="0"/>
              <a:t>グローバル５００</a:t>
            </a:r>
            <a:endParaRPr kumimoji="1" lang="ja-JP" altLang="en-US" dirty="0"/>
          </a:p>
        </p:txBody>
      </p:sp>
      <p:graphicFrame>
        <p:nvGraphicFramePr>
          <p:cNvPr id="4" name="コンテンツ プレースホルダ 3"/>
          <p:cNvGraphicFramePr>
            <a:graphicFrameLocks noGrp="1"/>
          </p:cNvGraphicFramePr>
          <p:nvPr>
            <p:ph idx="1"/>
          </p:nvPr>
        </p:nvGraphicFramePr>
        <p:xfrm>
          <a:off x="285750" y="71438"/>
          <a:ext cx="6000750" cy="6653203"/>
        </p:xfrm>
        <a:graphic>
          <a:graphicData uri="http://schemas.openxmlformats.org/drawingml/2006/table">
            <a:tbl>
              <a:tblPr/>
              <a:tblGrid>
                <a:gridCol w="544016"/>
                <a:gridCol w="1897418"/>
                <a:gridCol w="716507"/>
                <a:gridCol w="716507"/>
                <a:gridCol w="1224033"/>
                <a:gridCol w="902269"/>
              </a:tblGrid>
              <a:tr h="210713">
                <a:tc>
                  <a:txBody>
                    <a:bodyPr/>
                    <a:lstStyle/>
                    <a:p>
                      <a:pPr algn="ctr" fontAlgn="ctr"/>
                      <a:r>
                        <a:rPr lang="ja-JP" altLang="en-US" sz="1100" b="1" i="0" u="none" strike="noStrike" dirty="0">
                          <a:solidFill>
                            <a:srgbClr val="000000"/>
                          </a:solidFill>
                          <a:latin typeface="ＭＳ Ｐゴシック"/>
                        </a:rPr>
                        <a:t>順位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latin typeface="ＭＳ Ｐゴシック"/>
                        </a:rPr>
                        <a:t>企業名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latin typeface="ＭＳ Ｐゴシック"/>
                        </a:rPr>
                        <a:t>売上高</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latin typeface="ＭＳ Ｐゴシック"/>
                        </a:rPr>
                        <a:t>利益</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latin typeface="ＭＳ Ｐゴシック"/>
                        </a:rPr>
                        <a:t>国名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latin typeface="ＭＳ Ｐゴシック"/>
                        </a:rPr>
                        <a:t>業種</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713">
                <a:tc>
                  <a:txBody>
                    <a:bodyPr/>
                    <a:lstStyle/>
                    <a:p>
                      <a:pPr algn="ctr" fontAlgn="ctr"/>
                      <a:r>
                        <a:rPr lang="en-US" altLang="ja-JP" sz="1100" b="1" i="0" u="none" strike="noStrike">
                          <a:solidFill>
                            <a:srgbClr val="000000"/>
                          </a:solidFill>
                          <a:latin typeface="ＭＳ Ｐゴシック"/>
                        </a:rPr>
                        <a:t>1</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ロイヤル・ダッチ・シェル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458,361</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26,277</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オランダ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2</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エクソンモービル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442,851</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45,220</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アメリカ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0713">
                <a:tc>
                  <a:txBody>
                    <a:bodyPr/>
                    <a:lstStyle/>
                    <a:p>
                      <a:pPr algn="ctr" fontAlgn="ctr"/>
                      <a:r>
                        <a:rPr lang="en-US" altLang="ja-JP" sz="1100" b="1" i="0" u="none" strike="noStrike">
                          <a:solidFill>
                            <a:srgbClr val="000000"/>
                          </a:solidFill>
                          <a:latin typeface="ＭＳ Ｐゴシック"/>
                        </a:rPr>
                        <a:t>3</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ウォルマート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405,607</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13,400</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アメリカ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dirty="0">
                          <a:solidFill>
                            <a:srgbClr val="000000"/>
                          </a:solidFill>
                          <a:latin typeface="ＭＳ Ｐゴシック"/>
                        </a:rPr>
                        <a:t>小売</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0713">
                <a:tc>
                  <a:txBody>
                    <a:bodyPr/>
                    <a:lstStyle/>
                    <a:p>
                      <a:pPr algn="ctr" fontAlgn="ctr"/>
                      <a:r>
                        <a:rPr lang="en-US" altLang="ja-JP" sz="1100" b="1" i="0" u="none" strike="noStrike">
                          <a:solidFill>
                            <a:srgbClr val="000000"/>
                          </a:solidFill>
                          <a:latin typeface="ＭＳ Ｐゴシック"/>
                        </a:rPr>
                        <a:t>4</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100" b="1" i="0" u="none" strike="noStrike">
                          <a:solidFill>
                            <a:srgbClr val="000000"/>
                          </a:solidFill>
                          <a:latin typeface="ＭＳ Ｐゴシック"/>
                        </a:rPr>
                        <a:t>BP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367,053</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21,157</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イギリス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5</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シェブロン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263,159</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23,931</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アメリカ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0713">
                <a:tc>
                  <a:txBody>
                    <a:bodyPr/>
                    <a:lstStyle/>
                    <a:p>
                      <a:pPr algn="ctr" fontAlgn="ctr"/>
                      <a:r>
                        <a:rPr lang="en-US" altLang="ja-JP" sz="1100" b="1" i="0" u="none" strike="noStrike">
                          <a:solidFill>
                            <a:srgbClr val="000000"/>
                          </a:solidFill>
                          <a:latin typeface="ＭＳ Ｐゴシック"/>
                        </a:rPr>
                        <a:t>6</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dirty="0">
                          <a:solidFill>
                            <a:srgbClr val="000000"/>
                          </a:solidFill>
                          <a:latin typeface="ＭＳ Ｐゴシック"/>
                        </a:rPr>
                        <a:t>トタル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234,674</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15,500</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フランス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7</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コノコフィリップス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230,764</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-16,998</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アメリカ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0713">
                <a:tc>
                  <a:txBody>
                    <a:bodyPr/>
                    <a:lstStyle/>
                    <a:p>
                      <a:pPr algn="ctr" fontAlgn="ctr"/>
                      <a:r>
                        <a:rPr lang="en-US" altLang="ja-JP" sz="1100" b="1" i="0" u="none" strike="noStrike">
                          <a:solidFill>
                            <a:srgbClr val="000000"/>
                          </a:solidFill>
                          <a:latin typeface="ＭＳ Ｐゴシック"/>
                        </a:rPr>
                        <a:t>8</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100" b="1" i="0" u="none" strike="noStrike">
                          <a:solidFill>
                            <a:srgbClr val="000000"/>
                          </a:solidFill>
                          <a:latin typeface="ＭＳ Ｐゴシック"/>
                        </a:rPr>
                        <a:t>ING</a:t>
                      </a:r>
                      <a:r>
                        <a:rPr lang="ja-JP" altLang="en-US" sz="1100" b="1" i="0" u="none" strike="noStrike">
                          <a:solidFill>
                            <a:srgbClr val="000000"/>
                          </a:solidFill>
                          <a:latin typeface="ＭＳ Ｐゴシック"/>
                        </a:rPr>
                        <a:t>グループ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226,577</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-1,067</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オランダ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金融</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9</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100" b="1" i="0" u="none" strike="noStrike">
                          <a:solidFill>
                            <a:srgbClr val="000000"/>
                          </a:solidFill>
                          <a:latin typeface="ＭＳ Ｐゴシック"/>
                        </a:rPr>
                        <a:t>シノペック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100" b="1" i="0" u="none" strike="noStrike">
                          <a:solidFill>
                            <a:srgbClr val="000000"/>
                          </a:solidFill>
                          <a:latin typeface="ＭＳ Ｐゴシック"/>
                        </a:rPr>
                        <a:t>207,814</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100" b="1" i="0" u="none" strike="noStrike">
                          <a:solidFill>
                            <a:srgbClr val="000000"/>
                          </a:solidFill>
                          <a:latin typeface="ＭＳ Ｐゴシック"/>
                        </a:rPr>
                        <a:t>1,961</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100" b="1" i="0" u="none" strike="noStrike">
                          <a:solidFill>
                            <a:srgbClr val="000000"/>
                          </a:solidFill>
                          <a:latin typeface="ＭＳ Ｐゴシック"/>
                        </a:rPr>
                        <a:t>中国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10713">
                <a:tc>
                  <a:txBody>
                    <a:bodyPr/>
                    <a:lstStyle/>
                    <a:p>
                      <a:pPr algn="ctr" fontAlgn="ctr"/>
                      <a:r>
                        <a:rPr lang="en-US" altLang="ja-JP" sz="1100" b="1" i="0" u="none" strike="noStrike">
                          <a:solidFill>
                            <a:srgbClr val="FF0000"/>
                          </a:solidFill>
                          <a:latin typeface="ＭＳ Ｐゴシック"/>
                        </a:rPr>
                        <a:t>10</a:t>
                      </a:r>
                      <a:r>
                        <a:rPr lang="ja-JP" altLang="en-US" sz="1100" b="1" i="0" u="none" strike="noStrike">
                          <a:solidFill>
                            <a:srgbClr val="FF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FF0000"/>
                          </a:solidFill>
                          <a:latin typeface="ＭＳ Ｐゴシック"/>
                        </a:rPr>
                        <a:t>トヨタ自動車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a:solidFill>
                            <a:srgbClr val="FF0000"/>
                          </a:solidFill>
                          <a:latin typeface="ＭＳ Ｐゴシック"/>
                        </a:rPr>
                        <a:t>204,352</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a:solidFill>
                            <a:srgbClr val="FF0000"/>
                          </a:solidFill>
                          <a:latin typeface="ＭＳ Ｐゴシック"/>
                        </a:rPr>
                        <a:t>-4,349</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FF0000"/>
                          </a:solidFill>
                          <a:latin typeface="ＭＳ Ｐゴシック"/>
                        </a:rPr>
                        <a:t>日本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FF0000"/>
                          </a:solidFill>
                          <a:latin typeface="ＭＳ Ｐゴシック"/>
                        </a:rPr>
                        <a:t>自動車</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713">
                <a:tc>
                  <a:txBody>
                    <a:bodyPr/>
                    <a:lstStyle/>
                    <a:p>
                      <a:pPr algn="ctr" fontAlgn="ctr"/>
                      <a:r>
                        <a:rPr lang="en-US" altLang="ja-JP" sz="1100" b="1" i="0" u="none" strike="noStrike">
                          <a:solidFill>
                            <a:srgbClr val="FF0000"/>
                          </a:solidFill>
                          <a:latin typeface="ＭＳ Ｐゴシック"/>
                        </a:rPr>
                        <a:t>11</a:t>
                      </a:r>
                      <a:r>
                        <a:rPr lang="ja-JP" altLang="en-US" sz="1100" b="1" i="0" u="none" strike="noStrike">
                          <a:solidFill>
                            <a:srgbClr val="FF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FF0000"/>
                          </a:solidFill>
                          <a:latin typeface="ＭＳ Ｐゴシック"/>
                        </a:rPr>
                        <a:t>日本郵政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a:solidFill>
                            <a:srgbClr val="FF0000"/>
                          </a:solidFill>
                          <a:latin typeface="ＭＳ Ｐゴシック"/>
                        </a:rPr>
                        <a:t>198,700</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a:solidFill>
                            <a:srgbClr val="FF0000"/>
                          </a:solidFill>
                          <a:latin typeface="ＭＳ Ｐゴシック"/>
                        </a:rPr>
                        <a:t>4,208</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FF0000"/>
                          </a:solidFill>
                          <a:latin typeface="ＭＳ Ｐゴシック"/>
                        </a:rPr>
                        <a:t>日本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FF0000"/>
                          </a:solidFill>
                          <a:latin typeface="ＭＳ Ｐゴシック"/>
                        </a:rPr>
                        <a:t>金融</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713">
                <a:tc>
                  <a:txBody>
                    <a:bodyPr/>
                    <a:lstStyle/>
                    <a:p>
                      <a:pPr algn="ctr" fontAlgn="ctr"/>
                      <a:r>
                        <a:rPr lang="en-US" altLang="ja-JP" sz="1100" b="1" i="0" u="none" strike="noStrike">
                          <a:solidFill>
                            <a:srgbClr val="000000"/>
                          </a:solidFill>
                          <a:latin typeface="ＭＳ Ｐゴシック"/>
                        </a:rPr>
                        <a:t>12</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100" b="1" i="0" u="none" strike="noStrike">
                          <a:solidFill>
                            <a:srgbClr val="000000"/>
                          </a:solidFill>
                          <a:latin typeface="ＭＳ Ｐゴシック"/>
                        </a:rPr>
                        <a:t>GE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183,207</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17,410</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アメリカ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総合電機</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0713">
                <a:tc>
                  <a:txBody>
                    <a:bodyPr/>
                    <a:lstStyle/>
                    <a:p>
                      <a:pPr algn="ctr" fontAlgn="ctr"/>
                      <a:r>
                        <a:rPr lang="en-US" altLang="ja-JP" sz="1100" b="1" i="0" u="none" strike="noStrike">
                          <a:solidFill>
                            <a:srgbClr val="000000"/>
                          </a:solidFill>
                          <a:latin typeface="ＭＳ Ｐゴシック"/>
                        </a:rPr>
                        <a:t>13</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1100" b="1" i="0" u="none" strike="noStrike">
                          <a:solidFill>
                            <a:srgbClr val="000000"/>
                          </a:solidFill>
                          <a:latin typeface="ＭＳ Ｐゴシック"/>
                        </a:rPr>
                        <a:t>CNPC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100" b="1" i="0" u="none" strike="noStrike">
                          <a:solidFill>
                            <a:srgbClr val="000000"/>
                          </a:solidFill>
                          <a:latin typeface="ＭＳ Ｐゴシック"/>
                        </a:rPr>
                        <a:t>181,123</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100" b="1" i="0" u="none" strike="noStrike">
                          <a:solidFill>
                            <a:srgbClr val="000000"/>
                          </a:solidFill>
                          <a:latin typeface="ＭＳ Ｐゴシック"/>
                        </a:rPr>
                        <a:t>10,271</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100" b="1" i="0" u="none" strike="noStrike">
                          <a:solidFill>
                            <a:srgbClr val="000000"/>
                          </a:solidFill>
                          <a:latin typeface="ＭＳ Ｐゴシック"/>
                        </a:rPr>
                        <a:t>中国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10713">
                <a:tc>
                  <a:txBody>
                    <a:bodyPr/>
                    <a:lstStyle/>
                    <a:p>
                      <a:pPr algn="ctr" fontAlgn="ctr"/>
                      <a:r>
                        <a:rPr lang="en-US" altLang="ja-JP" sz="1100" b="1" i="0" u="none" strike="noStrike">
                          <a:solidFill>
                            <a:srgbClr val="000000"/>
                          </a:solidFill>
                          <a:latin typeface="ＭＳ Ｐゴシック"/>
                        </a:rPr>
                        <a:t>14</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フォルクスワーゲン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166,579</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6,957</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ドイツ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自動車</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15</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zh-TW" altLang="en-US" sz="1100" b="1" i="0" u="none" strike="noStrike">
                          <a:solidFill>
                            <a:srgbClr val="000000"/>
                          </a:solidFill>
                          <a:latin typeface="ＭＳ Ｐゴシック"/>
                        </a:rPr>
                        <a:t>国家電網公司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100" b="1" i="0" u="none" strike="noStrike">
                          <a:solidFill>
                            <a:srgbClr val="000000"/>
                          </a:solidFill>
                          <a:latin typeface="ＭＳ Ｐゴシック"/>
                        </a:rPr>
                        <a:t>164,136</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100" b="1" i="0" u="none" strike="noStrike">
                          <a:solidFill>
                            <a:srgbClr val="000000"/>
                          </a:solidFill>
                          <a:latin typeface="ＭＳ Ｐゴシック"/>
                        </a:rPr>
                        <a:t>664</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100" b="1" i="0" u="none" strike="noStrike">
                          <a:solidFill>
                            <a:srgbClr val="000000"/>
                          </a:solidFill>
                          <a:latin typeface="ＭＳ Ｐゴシック"/>
                        </a:rPr>
                        <a:t>中国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100" b="1" i="0" u="none" strike="noStrike">
                          <a:solidFill>
                            <a:srgbClr val="000000"/>
                          </a:solidFill>
                          <a:latin typeface="ＭＳ Ｐゴシック"/>
                        </a:rPr>
                        <a:t>送電</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01667">
                <a:tc>
                  <a:txBody>
                    <a:bodyPr/>
                    <a:lstStyle/>
                    <a:p>
                      <a:pPr algn="ctr" fontAlgn="ctr"/>
                      <a:r>
                        <a:rPr lang="en-US" altLang="ja-JP" sz="1100" b="1" i="0" u="none" strike="noStrike">
                          <a:solidFill>
                            <a:srgbClr val="000000"/>
                          </a:solidFill>
                          <a:latin typeface="ＭＳ Ｐゴシック"/>
                        </a:rPr>
                        <a:t>16</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100" b="1" i="0" u="none" strike="noStrike">
                          <a:solidFill>
                            <a:srgbClr val="000000"/>
                          </a:solidFill>
                          <a:latin typeface="ＭＳ Ｐゴシック"/>
                        </a:rPr>
                        <a:t>Dexia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161,269</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-4,868</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ベルギー＆フランス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金融</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17</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100" b="1" i="0" u="none" strike="noStrike">
                          <a:solidFill>
                            <a:srgbClr val="000000"/>
                          </a:solidFill>
                          <a:latin typeface="ＭＳ Ｐゴシック"/>
                        </a:rPr>
                        <a:t>ENI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159,348</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12,917</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イタリア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18</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ゼネラルモーターズ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148,979</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-30,860</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アメリカ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自動車</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0713">
                <a:tc>
                  <a:txBody>
                    <a:bodyPr/>
                    <a:lstStyle/>
                    <a:p>
                      <a:pPr algn="ctr" fontAlgn="ctr"/>
                      <a:r>
                        <a:rPr lang="en-US" altLang="ja-JP" sz="1100" b="1" i="0" u="none" strike="noStrike">
                          <a:solidFill>
                            <a:srgbClr val="000000"/>
                          </a:solidFill>
                          <a:latin typeface="ＭＳ Ｐゴシック"/>
                        </a:rPr>
                        <a:t>19</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フォード・モーター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146,277</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-14,672</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アメリカ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自動車</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0713">
                <a:tc>
                  <a:txBody>
                    <a:bodyPr/>
                    <a:lstStyle/>
                    <a:p>
                      <a:pPr algn="ctr" fontAlgn="ctr"/>
                      <a:r>
                        <a:rPr lang="en-US" altLang="ja-JP" sz="1100" b="1" i="0" u="none" strike="noStrike">
                          <a:solidFill>
                            <a:srgbClr val="000000"/>
                          </a:solidFill>
                          <a:latin typeface="ＭＳ Ｐゴシック"/>
                        </a:rPr>
                        <a:t>20</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アリアンツ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142,395</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-3,577</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ドイツ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金融</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21</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HSBC</a:t>
                      </a:r>
                      <a:r>
                        <a:rPr lang="ja-JP" altLang="en-US" sz="1100" b="1" i="0" u="none" strike="noStrike">
                          <a:solidFill>
                            <a:srgbClr val="000000"/>
                          </a:solidFill>
                          <a:latin typeface="ＭＳ Ｐゴシック"/>
                        </a:rPr>
                        <a:t>ホールディングス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142,049</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5,728</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イギリス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金融</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22</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ja-JP" altLang="en-US" sz="1100" b="1" i="0" u="none" strike="noStrike">
                          <a:solidFill>
                            <a:srgbClr val="000000"/>
                          </a:solidFill>
                          <a:latin typeface="ＭＳ Ｐゴシック"/>
                        </a:rPr>
                        <a:t>ガスプロム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altLang="ja-JP" sz="1100" b="1" i="0" u="none" strike="noStrike">
                          <a:solidFill>
                            <a:srgbClr val="000000"/>
                          </a:solidFill>
                          <a:latin typeface="ＭＳ Ｐゴシック"/>
                        </a:rPr>
                        <a:t>141,455</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en-US" altLang="ja-JP" sz="1100" b="1" i="0" u="none" strike="noStrike">
                          <a:solidFill>
                            <a:srgbClr val="000000"/>
                          </a:solidFill>
                          <a:latin typeface="ＭＳ Ｐゴシック"/>
                        </a:rPr>
                        <a:t>29,864</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ja-JP" altLang="en-US" sz="1100" b="1" i="0" u="none" strike="noStrike">
                          <a:solidFill>
                            <a:srgbClr val="000000"/>
                          </a:solidFill>
                          <a:latin typeface="ＭＳ Ｐゴシック"/>
                        </a:rPr>
                        <a:t>ロシア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r>
              <a:tr h="210713">
                <a:tc>
                  <a:txBody>
                    <a:bodyPr/>
                    <a:lstStyle/>
                    <a:p>
                      <a:pPr algn="ctr" fontAlgn="ctr"/>
                      <a:r>
                        <a:rPr lang="en-US" altLang="ja-JP" sz="1100" b="1" i="0" u="none" strike="noStrike">
                          <a:solidFill>
                            <a:srgbClr val="000000"/>
                          </a:solidFill>
                          <a:latin typeface="ＭＳ Ｐゴシック"/>
                        </a:rPr>
                        <a:t>23</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ダイムラー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140,328</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1,973</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ドイツ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自動車</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24</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100" b="1" i="0" u="none" strike="noStrike">
                          <a:solidFill>
                            <a:srgbClr val="000000"/>
                          </a:solidFill>
                          <a:latin typeface="ＭＳ Ｐゴシック"/>
                        </a:rPr>
                        <a:t>BNP</a:t>
                      </a:r>
                      <a:r>
                        <a:rPr lang="ja-JP" altLang="en-US" sz="1100" b="1" i="0" u="none" strike="noStrike">
                          <a:solidFill>
                            <a:srgbClr val="000000"/>
                          </a:solidFill>
                          <a:latin typeface="ＭＳ Ｐゴシック"/>
                        </a:rPr>
                        <a:t>パリバ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136,096</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4,422</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フランス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金融</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25</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カルフール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129,134</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1,862</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フランス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小売</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26</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100" b="1" i="0" u="none" strike="noStrike">
                          <a:solidFill>
                            <a:srgbClr val="000000"/>
                          </a:solidFill>
                          <a:latin typeface="ＭＳ Ｐゴシック"/>
                        </a:rPr>
                        <a:t>E.ON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127,278</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1,853</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ドイツ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27</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ＭＳ Ｐゴシック"/>
                        </a:rPr>
                        <a:t>PDVSA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a:solidFill>
                            <a:srgbClr val="000000"/>
                          </a:solidFill>
                          <a:latin typeface="ＭＳ Ｐゴシック"/>
                        </a:rPr>
                        <a:t>126,364</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a:solidFill>
                            <a:srgbClr val="000000"/>
                          </a:solidFill>
                          <a:latin typeface="ＭＳ Ｐゴシック"/>
                        </a:rPr>
                        <a:t>7,451</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latin typeface="ＭＳ Ｐゴシック"/>
                        </a:rPr>
                        <a:t>ベネズエラ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a:solidFill>
                            <a:srgbClr val="000000"/>
                          </a:solidFill>
                          <a:latin typeface="ＭＳ Ｐゴシック"/>
                        </a:rPr>
                        <a:t>エネルギー</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859">
                <a:tc>
                  <a:txBody>
                    <a:bodyPr/>
                    <a:lstStyle/>
                    <a:p>
                      <a:pPr algn="ctr" fontAlgn="ctr"/>
                      <a:r>
                        <a:rPr lang="en-US" altLang="ja-JP" sz="1100" b="1" i="0" u="none" strike="noStrike">
                          <a:solidFill>
                            <a:srgbClr val="000000"/>
                          </a:solidFill>
                          <a:latin typeface="ＭＳ Ｐゴシック"/>
                        </a:rPr>
                        <a:t>28</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アルセロール・ミッタル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124,936</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9,399</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オランダルク＆センブルク</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製鉄</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0713">
                <a:tc>
                  <a:txBody>
                    <a:bodyPr/>
                    <a:lstStyle/>
                    <a:p>
                      <a:pPr algn="ctr" fontAlgn="ctr"/>
                      <a:r>
                        <a:rPr lang="en-US" altLang="ja-JP" sz="1100" b="1" i="0" u="none" strike="noStrike">
                          <a:solidFill>
                            <a:srgbClr val="000000"/>
                          </a:solidFill>
                          <a:latin typeface="ＭＳ Ｐゴシック"/>
                        </a:rPr>
                        <a:t>29</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100" b="1" i="0" u="none" strike="noStrike">
                          <a:solidFill>
                            <a:srgbClr val="000000"/>
                          </a:solidFill>
                          <a:latin typeface="ＭＳ Ｐゴシック"/>
                        </a:rPr>
                        <a:t>AT&amp;T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124,028</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altLang="ja-JP" sz="1100" b="1" i="0" u="none" strike="noStrike">
                          <a:solidFill>
                            <a:srgbClr val="000000"/>
                          </a:solidFill>
                          <a:latin typeface="ＭＳ Ｐゴシック"/>
                        </a:rPr>
                        <a:t>12,867</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アメリカ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1100" b="1" i="0" u="none" strike="noStrike">
                          <a:solidFill>
                            <a:srgbClr val="000000"/>
                          </a:solidFill>
                          <a:latin typeface="ＭＳ Ｐゴシック"/>
                        </a:rPr>
                        <a:t>通信</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0713">
                <a:tc>
                  <a:txBody>
                    <a:bodyPr/>
                    <a:lstStyle/>
                    <a:p>
                      <a:pPr algn="ctr" fontAlgn="ctr"/>
                      <a:r>
                        <a:rPr lang="en-US" altLang="ja-JP" sz="1100" b="1" i="0" u="none" strike="noStrike">
                          <a:solidFill>
                            <a:srgbClr val="000000"/>
                          </a:solidFill>
                          <a:latin typeface="ＭＳ Ｐゴシック"/>
                        </a:rPr>
                        <a:t>30</a:t>
                      </a:r>
                      <a:r>
                        <a:rPr lang="ja-JP" altLang="en-US" sz="1100" b="1" i="0" u="none" strike="noStrike">
                          <a:solidFill>
                            <a:srgbClr val="000000"/>
                          </a:solidFill>
                          <a:latin typeface="ＭＳ Ｐゴシック"/>
                        </a:rPr>
                        <a:t>位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シーメンス </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123,595</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1" i="0" u="none" strike="noStrike">
                          <a:solidFill>
                            <a:srgbClr val="000000"/>
                          </a:solidFill>
                          <a:latin typeface="ＭＳ Ｐゴシック"/>
                        </a:rPr>
                        <a:t>8,595</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a:solidFill>
                            <a:srgbClr val="000000"/>
                          </a:solidFill>
                          <a:latin typeface="ＭＳ Ｐゴシック"/>
                        </a:rPr>
                        <a:t>ドイツ</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1" i="0" u="none" strike="noStrike" dirty="0">
                          <a:solidFill>
                            <a:srgbClr val="000000"/>
                          </a:solidFill>
                          <a:latin typeface="ＭＳ Ｐゴシック"/>
                        </a:rPr>
                        <a:t>総合電機</a:t>
                      </a:r>
                    </a:p>
                  </a:txBody>
                  <a:tcPr marL="5565" marR="5565" marT="55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bl>
          </a:graphicData>
        </a:graphic>
      </p:graphicFrame>
      <p:sp>
        <p:nvSpPr>
          <p:cNvPr id="5" name="テキスト ボックス 4"/>
          <p:cNvSpPr txBox="1"/>
          <p:nvPr/>
        </p:nvSpPr>
        <p:spPr>
          <a:xfrm>
            <a:off x="6786563" y="6286500"/>
            <a:ext cx="200025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ja-JP" altLang="en-US" sz="1800" dirty="0"/>
              <a:t>単位：</a:t>
            </a:r>
            <a:r>
              <a:rPr lang="en-US" altLang="ja-JP" sz="1800" dirty="0"/>
              <a:t>100</a:t>
            </a:r>
            <a:r>
              <a:rPr lang="ja-JP" altLang="en-US" sz="1800" dirty="0"/>
              <a:t>万ドル</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142875" y="142875"/>
          <a:ext cx="7215188" cy="6569992"/>
        </p:xfrm>
        <a:graphic>
          <a:graphicData uri="http://schemas.openxmlformats.org/drawingml/2006/table">
            <a:tbl>
              <a:tblPr/>
              <a:tblGrid>
                <a:gridCol w="558195"/>
                <a:gridCol w="2067390"/>
                <a:gridCol w="1013020"/>
                <a:gridCol w="279097"/>
                <a:gridCol w="620217"/>
                <a:gridCol w="1715933"/>
                <a:gridCol w="961336"/>
              </a:tblGrid>
              <a:tr h="249176">
                <a:tc>
                  <a:txBody>
                    <a:bodyPr/>
                    <a:lstStyle/>
                    <a:p>
                      <a:pPr algn="ctr" fontAlgn="ctr"/>
                      <a:r>
                        <a:rPr lang="ja-JP" altLang="en-US" sz="1600" b="1" i="0" u="none" strike="noStrike">
                          <a:solidFill>
                            <a:srgbClr val="000000"/>
                          </a:solidFill>
                          <a:latin typeface="+mn-ea"/>
                          <a:ea typeface="+mn-ea"/>
                        </a:rPr>
                        <a:t>順位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国</a:t>
                      </a:r>
                      <a:r>
                        <a:rPr lang="en-US" altLang="ja-JP" sz="1600" b="1" i="0" u="none" strike="noStrike">
                          <a:solidFill>
                            <a:srgbClr val="000000"/>
                          </a:solidFill>
                          <a:latin typeface="+mn-ea"/>
                          <a:ea typeface="+mn-ea"/>
                        </a:rPr>
                        <a:t>/</a:t>
                      </a:r>
                      <a:r>
                        <a:rPr lang="ja-JP" altLang="en-US" sz="1600" b="1" i="0" u="none" strike="noStrike">
                          <a:solidFill>
                            <a:srgbClr val="000000"/>
                          </a:solidFill>
                          <a:latin typeface="+mn-ea"/>
                          <a:ea typeface="+mn-ea"/>
                        </a:rPr>
                        <a:t>企業</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mn-ea"/>
                          <a:ea typeface="+mn-ea"/>
                        </a:rPr>
                        <a:t>ＧＤＰ／</a:t>
                      </a:r>
                      <a:r>
                        <a:rPr lang="ja-JP" altLang="en-US" sz="1100" b="1" i="0" u="none" strike="noStrike">
                          <a:solidFill>
                            <a:srgbClr val="000000"/>
                          </a:solidFill>
                          <a:latin typeface="+mn-ea"/>
                          <a:ea typeface="+mn-ea"/>
                        </a:rPr>
                        <a:t>売上高</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600" b="1" i="0" u="none" strike="noStrike">
                          <a:solidFill>
                            <a:srgbClr val="000000"/>
                          </a:solidFill>
                          <a:latin typeface="+mn-ea"/>
                          <a:ea typeface="+mn-ea"/>
                        </a:rPr>
                        <a:t>順位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国</a:t>
                      </a:r>
                      <a:r>
                        <a:rPr lang="en-US" altLang="ja-JP" sz="1600" b="1" i="0" u="none" strike="noStrike">
                          <a:solidFill>
                            <a:srgbClr val="000000"/>
                          </a:solidFill>
                          <a:latin typeface="+mn-ea"/>
                          <a:ea typeface="+mn-ea"/>
                        </a:rPr>
                        <a:t>/</a:t>
                      </a:r>
                      <a:r>
                        <a:rPr lang="ja-JP" altLang="en-US" sz="1600" b="1" i="0" u="none" strike="noStrike">
                          <a:solidFill>
                            <a:srgbClr val="000000"/>
                          </a:solidFill>
                          <a:latin typeface="+mn-ea"/>
                          <a:ea typeface="+mn-ea"/>
                        </a:rPr>
                        <a:t>企業</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mn-ea"/>
                          <a:ea typeface="+mn-ea"/>
                        </a:rPr>
                        <a:t>ＧＤＰ／</a:t>
                      </a:r>
                      <a:r>
                        <a:rPr lang="ja-JP" altLang="en-US" sz="1100" b="1" i="0" u="none" strike="noStrike">
                          <a:solidFill>
                            <a:srgbClr val="000000"/>
                          </a:solidFill>
                          <a:latin typeface="+mn-ea"/>
                          <a:ea typeface="+mn-ea"/>
                        </a:rPr>
                        <a:t>売上高</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1</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アメリカ</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14,441.43</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26</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a:solidFill>
                            <a:srgbClr val="000000"/>
                          </a:solidFill>
                          <a:latin typeface="+mn-ea"/>
                          <a:ea typeface="+mn-ea"/>
                        </a:rPr>
                        <a:t>エクソン・モービル</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442.851</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9176">
                <a:tc>
                  <a:txBody>
                    <a:bodyPr/>
                    <a:lstStyle/>
                    <a:p>
                      <a:pPr algn="ctr" fontAlgn="ctr"/>
                      <a:r>
                        <a:rPr lang="en-US" altLang="ja-JP" sz="1600" b="1" i="0" u="none" strike="noStrike">
                          <a:solidFill>
                            <a:srgbClr val="000000"/>
                          </a:solidFill>
                          <a:latin typeface="+mn-ea"/>
                          <a:ea typeface="+mn-ea"/>
                        </a:rPr>
                        <a:t>2</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日本</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4,910.69</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27</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オーストリア</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414.83</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3</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中国</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4,327.45</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28</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ja-JP" altLang="en-US" sz="1600" b="1" i="0" u="none" strike="noStrike">
                          <a:solidFill>
                            <a:srgbClr val="000000"/>
                          </a:solidFill>
                          <a:latin typeface="+mn-ea"/>
                          <a:ea typeface="+mn-ea"/>
                        </a:rPr>
                        <a:t>ウォルマート</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1600" b="1" i="0" u="none" strike="noStrike">
                          <a:solidFill>
                            <a:srgbClr val="000000"/>
                          </a:solidFill>
                          <a:latin typeface="+mn-ea"/>
                          <a:ea typeface="+mn-ea"/>
                        </a:rPr>
                        <a:t>405.607</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49176">
                <a:tc>
                  <a:txBody>
                    <a:bodyPr/>
                    <a:lstStyle/>
                    <a:p>
                      <a:pPr algn="ctr" fontAlgn="ctr"/>
                      <a:r>
                        <a:rPr lang="en-US" altLang="ja-JP" sz="1600" b="1" i="0" u="none" strike="noStrike">
                          <a:solidFill>
                            <a:srgbClr val="000000"/>
                          </a:solidFill>
                          <a:latin typeface="+mn-ea"/>
                          <a:ea typeface="+mn-ea"/>
                        </a:rPr>
                        <a:t>4</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ドイツ</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3,673.11</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29</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台湾</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391.35</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5</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フランス</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2,866.95</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30</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latin typeface="+mn-ea"/>
                          <a:ea typeface="+mn-ea"/>
                        </a:rPr>
                        <a:t>BP </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367.053</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9176">
                <a:tc>
                  <a:txBody>
                    <a:bodyPr/>
                    <a:lstStyle/>
                    <a:p>
                      <a:pPr algn="ctr" fontAlgn="ctr"/>
                      <a:r>
                        <a:rPr lang="en-US" altLang="ja-JP" sz="1600" b="1" i="0" u="none" strike="noStrike">
                          <a:solidFill>
                            <a:srgbClr val="000000"/>
                          </a:solidFill>
                          <a:latin typeface="+mn-ea"/>
                          <a:ea typeface="+mn-ea"/>
                        </a:rPr>
                        <a:t>6</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イギリス</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2,680.00</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31</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ギリシャ</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357.55</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7</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イタリア</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2,313.89</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32</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デンマーク</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340.03</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8</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ロシア</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1,676.59</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33</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イラン</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335.23</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9</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スペイン</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1,601.96</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34</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アルゼンチン</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324.77</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10</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ブラジル</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1,572.84</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35</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ベネズエラ</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319.44</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11</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カナダ</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1,499.55</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36</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南アフリカ</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276.76</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12</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インド</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1,206.68</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37</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タイ</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273.31</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13</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メキシコ</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1,088.13</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38</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dirty="0">
                          <a:solidFill>
                            <a:srgbClr val="000000"/>
                          </a:solidFill>
                          <a:latin typeface="+mn-ea"/>
                          <a:ea typeface="+mn-ea"/>
                        </a:rPr>
                        <a:t>フィンランド</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271.87</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14</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オーストラリア</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1,013.46</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39</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アイルランド</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267.58</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15</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韓国</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929.12</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40</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a:solidFill>
                            <a:srgbClr val="000000"/>
                          </a:solidFill>
                          <a:latin typeface="+mn-ea"/>
                          <a:ea typeface="+mn-ea"/>
                        </a:rPr>
                        <a:t>シェブロン</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263.159</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9176">
                <a:tc>
                  <a:txBody>
                    <a:bodyPr/>
                    <a:lstStyle/>
                    <a:p>
                      <a:pPr algn="ctr" fontAlgn="ctr"/>
                      <a:r>
                        <a:rPr lang="en-US" altLang="ja-JP" sz="1600" b="1" i="0" u="none" strike="noStrike">
                          <a:solidFill>
                            <a:srgbClr val="000000"/>
                          </a:solidFill>
                          <a:latin typeface="+mn-ea"/>
                          <a:ea typeface="+mn-ea"/>
                        </a:rPr>
                        <a:t>16</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オランダ</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876.97</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41</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アラブ首長国連邦</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262.15</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17</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トルコ</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729.98</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42</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ポルトガル</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244.64</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18</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ポーランド</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527.87</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43</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コロンビア</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240.83</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19</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インドネシア</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511.77</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44</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a:solidFill>
                            <a:srgbClr val="000000"/>
                          </a:solidFill>
                          <a:latin typeface="+mn-ea"/>
                          <a:ea typeface="+mn-ea"/>
                        </a:rPr>
                        <a:t>トータル</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234.674</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9176">
                <a:tc>
                  <a:txBody>
                    <a:bodyPr/>
                    <a:lstStyle/>
                    <a:p>
                      <a:pPr algn="ctr" fontAlgn="ctr"/>
                      <a:r>
                        <a:rPr lang="en-US" altLang="ja-JP" sz="1600" b="1" i="0" u="none" strike="noStrike">
                          <a:solidFill>
                            <a:srgbClr val="000000"/>
                          </a:solidFill>
                          <a:latin typeface="+mn-ea"/>
                          <a:ea typeface="+mn-ea"/>
                        </a:rPr>
                        <a:t>20</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ベルギー</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506.18</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45</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a:solidFill>
                            <a:srgbClr val="000000"/>
                          </a:solidFill>
                          <a:latin typeface="+mn-ea"/>
                          <a:ea typeface="+mn-ea"/>
                        </a:rPr>
                        <a:t>コノコフィリップス</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230.764</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9176">
                <a:tc>
                  <a:txBody>
                    <a:bodyPr/>
                    <a:lstStyle/>
                    <a:p>
                      <a:pPr algn="ctr" fontAlgn="ctr"/>
                      <a:r>
                        <a:rPr lang="en-US" altLang="ja-JP" sz="1600" b="1" i="0" u="none" strike="noStrike">
                          <a:solidFill>
                            <a:srgbClr val="000000"/>
                          </a:solidFill>
                          <a:latin typeface="+mn-ea"/>
                          <a:ea typeface="+mn-ea"/>
                        </a:rPr>
                        <a:t>21</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スイス</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500.26</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46</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latin typeface="+mn-ea"/>
                          <a:ea typeface="+mn-ea"/>
                        </a:rPr>
                        <a:t>ING Group </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226.577</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9176">
                <a:tc>
                  <a:txBody>
                    <a:bodyPr/>
                    <a:lstStyle/>
                    <a:p>
                      <a:pPr algn="ctr" fontAlgn="ctr"/>
                      <a:r>
                        <a:rPr lang="en-US" altLang="ja-JP" sz="1600" b="1" i="0" u="none" strike="noStrike">
                          <a:solidFill>
                            <a:srgbClr val="000000"/>
                          </a:solidFill>
                          <a:latin typeface="+mn-ea"/>
                          <a:ea typeface="+mn-ea"/>
                        </a:rPr>
                        <a:t>22</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スウェーデン</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478.96</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47</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マレーシア</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221.61</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23</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サウジアラビア</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469.43</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48</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チェコ</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216.35</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24</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a:solidFill>
                            <a:srgbClr val="000000"/>
                          </a:solidFill>
                          <a:latin typeface="+mn-ea"/>
                          <a:ea typeface="+mn-ea"/>
                        </a:rPr>
                        <a:t>ロイヤル・ダッチ・シェル</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458.361</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49</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香港</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215.35</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76">
                <a:tc>
                  <a:txBody>
                    <a:bodyPr/>
                    <a:lstStyle/>
                    <a:p>
                      <a:pPr algn="ctr" fontAlgn="ctr"/>
                      <a:r>
                        <a:rPr lang="en-US" altLang="ja-JP" sz="1600" b="1" i="0" u="none" strike="noStrike">
                          <a:solidFill>
                            <a:srgbClr val="000000"/>
                          </a:solidFill>
                          <a:latin typeface="+mn-ea"/>
                          <a:ea typeface="+mn-ea"/>
                        </a:rPr>
                        <a:t>25</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ノルウェー</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451.83</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50</a:t>
                      </a:r>
                      <a:r>
                        <a:rPr lang="ja-JP" altLang="en-US" sz="1600" b="1" i="0" u="none" strike="noStrike">
                          <a:solidFill>
                            <a:srgbClr val="000000"/>
                          </a:solidFill>
                          <a:latin typeface="+mn-ea"/>
                          <a:ea typeface="+mn-ea"/>
                        </a:rPr>
                        <a:t>位</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1600" b="1" i="0" u="none" strike="noStrike">
                          <a:solidFill>
                            <a:srgbClr val="000000"/>
                          </a:solidFill>
                          <a:latin typeface="+mn-ea"/>
                          <a:ea typeface="+mn-ea"/>
                        </a:rPr>
                        <a:t>Sinopec </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600" b="1" i="0" u="none" strike="noStrike" dirty="0">
                          <a:solidFill>
                            <a:srgbClr val="000000"/>
                          </a:solidFill>
                          <a:latin typeface="+mn-ea"/>
                          <a:ea typeface="+mn-ea"/>
                        </a:rPr>
                        <a:t>207.814</a:t>
                      </a:r>
                    </a:p>
                  </a:txBody>
                  <a:tcPr marL="5311" marR="5311"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bl>
          </a:graphicData>
        </a:graphic>
      </p:graphicFrame>
      <p:sp>
        <p:nvSpPr>
          <p:cNvPr id="63735" name="Text Box 308"/>
          <p:cNvSpPr txBox="1">
            <a:spLocks noChangeArrowheads="1"/>
          </p:cNvSpPr>
          <p:nvPr/>
        </p:nvSpPr>
        <p:spPr bwMode="auto">
          <a:xfrm>
            <a:off x="7640638" y="287338"/>
            <a:ext cx="128270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a:t>国内総生産（</a:t>
            </a:r>
            <a:r>
              <a:rPr lang="en-US" altLang="ja-JP"/>
              <a:t>GDP)</a:t>
            </a:r>
            <a:r>
              <a:rPr lang="ja-JP" altLang="en-US"/>
              <a:t>／企業売上　比較</a:t>
            </a:r>
          </a:p>
        </p:txBody>
      </p:sp>
      <p:sp>
        <p:nvSpPr>
          <p:cNvPr id="63736" name="Text Box 307"/>
          <p:cNvSpPr txBox="1">
            <a:spLocks noChangeArrowheads="1"/>
          </p:cNvSpPr>
          <p:nvPr/>
        </p:nvSpPr>
        <p:spPr bwMode="auto">
          <a:xfrm>
            <a:off x="7812088" y="5667375"/>
            <a:ext cx="115252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1800" b="0">
                <a:latin typeface="Arial" charset="0"/>
              </a:rPr>
              <a:t>データは</a:t>
            </a:r>
          </a:p>
          <a:p>
            <a:pPr eaLnBrk="1" hangingPunct="1"/>
            <a:r>
              <a:rPr lang="en-US" altLang="ja-JP" sz="1800" b="0">
                <a:latin typeface="Arial" charset="0"/>
              </a:rPr>
              <a:t>200</a:t>
            </a:r>
            <a:r>
              <a:rPr lang="ja-JP" altLang="en-US" sz="1800" b="0">
                <a:latin typeface="Arial" charset="0"/>
              </a:rPr>
              <a:t>８年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08"/>
          <p:cNvSpPr txBox="1">
            <a:spLocks noChangeArrowheads="1"/>
          </p:cNvSpPr>
          <p:nvPr/>
        </p:nvSpPr>
        <p:spPr bwMode="auto">
          <a:xfrm>
            <a:off x="7640638" y="287338"/>
            <a:ext cx="128270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a:t>国内総生産（</a:t>
            </a:r>
            <a:r>
              <a:rPr lang="en-US" altLang="ja-JP"/>
              <a:t>GDP)</a:t>
            </a:r>
            <a:r>
              <a:rPr lang="ja-JP" altLang="en-US"/>
              <a:t>／企業売上　比較</a:t>
            </a:r>
          </a:p>
        </p:txBody>
      </p:sp>
      <p:sp>
        <p:nvSpPr>
          <p:cNvPr id="64515" name="Text Box 307"/>
          <p:cNvSpPr txBox="1">
            <a:spLocks noChangeArrowheads="1"/>
          </p:cNvSpPr>
          <p:nvPr/>
        </p:nvSpPr>
        <p:spPr bwMode="auto">
          <a:xfrm>
            <a:off x="7812088" y="5667375"/>
            <a:ext cx="115252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1800" b="0">
                <a:latin typeface="Arial" charset="0"/>
              </a:rPr>
              <a:t>データは</a:t>
            </a:r>
          </a:p>
          <a:p>
            <a:pPr eaLnBrk="1" hangingPunct="1"/>
            <a:r>
              <a:rPr lang="en-US" altLang="ja-JP" sz="1800" b="0">
                <a:latin typeface="Arial" charset="0"/>
              </a:rPr>
              <a:t>200</a:t>
            </a:r>
            <a:r>
              <a:rPr lang="ja-JP" altLang="en-US" sz="1800" b="0">
                <a:latin typeface="Arial" charset="0"/>
              </a:rPr>
              <a:t>８年</a:t>
            </a:r>
          </a:p>
        </p:txBody>
      </p:sp>
      <p:graphicFrame>
        <p:nvGraphicFramePr>
          <p:cNvPr id="7" name="表 6"/>
          <p:cNvGraphicFramePr>
            <a:graphicFrameLocks noGrp="1"/>
          </p:cNvGraphicFramePr>
          <p:nvPr>
            <p:extLst>
              <p:ext uri="{D42A27DB-BD31-4B8C-83A1-F6EECF244321}">
                <p14:modId xmlns:p14="http://schemas.microsoft.com/office/powerpoint/2010/main" val="716711269"/>
              </p:ext>
            </p:extLst>
          </p:nvPr>
        </p:nvGraphicFramePr>
        <p:xfrm>
          <a:off x="285751" y="1"/>
          <a:ext cx="7166570" cy="6780857"/>
        </p:xfrm>
        <a:graphic>
          <a:graphicData uri="http://schemas.openxmlformats.org/drawingml/2006/table">
            <a:tbl>
              <a:tblPr/>
              <a:tblGrid>
                <a:gridCol w="541079"/>
                <a:gridCol w="2066813"/>
                <a:gridCol w="1006196"/>
                <a:gridCol w="277217"/>
                <a:gridCol w="616037"/>
                <a:gridCol w="1704370"/>
                <a:gridCol w="954858"/>
              </a:tblGrid>
              <a:tr h="241327">
                <a:tc>
                  <a:txBody>
                    <a:bodyPr/>
                    <a:lstStyle/>
                    <a:p>
                      <a:pPr algn="ctr" fontAlgn="ctr"/>
                      <a:r>
                        <a:rPr lang="ja-JP" altLang="en-US" sz="1600" b="1" i="0" u="none" strike="noStrike" dirty="0">
                          <a:solidFill>
                            <a:srgbClr val="000000"/>
                          </a:solidFill>
                          <a:latin typeface="+mn-ea"/>
                          <a:ea typeface="+mn-ea"/>
                        </a:rPr>
                        <a:t>順位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国</a:t>
                      </a:r>
                      <a:r>
                        <a:rPr lang="en-US" altLang="ja-JP" sz="1600" b="1" i="0" u="none" strike="noStrike">
                          <a:solidFill>
                            <a:srgbClr val="000000"/>
                          </a:solidFill>
                          <a:latin typeface="+mn-ea"/>
                          <a:ea typeface="+mn-ea"/>
                        </a:rPr>
                        <a:t>/</a:t>
                      </a:r>
                      <a:r>
                        <a:rPr lang="ja-JP" altLang="en-US" sz="1600" b="1" i="0" u="none" strike="noStrike">
                          <a:solidFill>
                            <a:srgbClr val="000000"/>
                          </a:solidFill>
                          <a:latin typeface="+mn-ea"/>
                          <a:ea typeface="+mn-ea"/>
                        </a:rPr>
                        <a:t>企業</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mn-ea"/>
                          <a:ea typeface="+mn-ea"/>
                        </a:rPr>
                        <a:t>ＧＤＰ／</a:t>
                      </a:r>
                      <a:r>
                        <a:rPr lang="ja-JP" altLang="en-US" sz="1100" b="1" i="0" u="none" strike="noStrike">
                          <a:solidFill>
                            <a:srgbClr val="000000"/>
                          </a:solidFill>
                          <a:latin typeface="+mn-ea"/>
                          <a:ea typeface="+mn-ea"/>
                        </a:rPr>
                        <a:t>売上高</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600" b="1" i="0" u="none" strike="noStrike">
                          <a:solidFill>
                            <a:srgbClr val="000000"/>
                          </a:solidFill>
                          <a:latin typeface="+mn-ea"/>
                          <a:ea typeface="+mn-ea"/>
                        </a:rPr>
                        <a:t>順位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国</a:t>
                      </a:r>
                      <a:r>
                        <a:rPr lang="en-US" altLang="ja-JP" sz="1600" b="1" i="0" u="none" strike="noStrike">
                          <a:solidFill>
                            <a:srgbClr val="000000"/>
                          </a:solidFill>
                          <a:latin typeface="+mn-ea"/>
                          <a:ea typeface="+mn-ea"/>
                        </a:rPr>
                        <a:t>/</a:t>
                      </a:r>
                      <a:r>
                        <a:rPr lang="ja-JP" altLang="en-US" sz="1600" b="1" i="0" u="none" strike="noStrike">
                          <a:solidFill>
                            <a:srgbClr val="000000"/>
                          </a:solidFill>
                          <a:latin typeface="+mn-ea"/>
                          <a:ea typeface="+mn-ea"/>
                        </a:rPr>
                        <a:t>企業</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mn-ea"/>
                          <a:ea typeface="+mn-ea"/>
                        </a:rPr>
                        <a:t>ＧＤＰ／</a:t>
                      </a:r>
                      <a:r>
                        <a:rPr lang="ja-JP" altLang="en-US" sz="1100" b="1" i="0" u="none" strike="noStrike">
                          <a:solidFill>
                            <a:srgbClr val="000000"/>
                          </a:solidFill>
                          <a:latin typeface="+mn-ea"/>
                          <a:ea typeface="+mn-ea"/>
                        </a:rPr>
                        <a:t>売上高</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455">
                <a:tc>
                  <a:txBody>
                    <a:bodyPr/>
                    <a:lstStyle/>
                    <a:p>
                      <a:pPr algn="ctr" fontAlgn="ctr"/>
                      <a:r>
                        <a:rPr lang="en-US" altLang="ja-JP" sz="1600" b="1" i="0" u="none" strike="noStrike">
                          <a:solidFill>
                            <a:srgbClr val="000000"/>
                          </a:solidFill>
                          <a:latin typeface="+mn-ea"/>
                          <a:ea typeface="+mn-ea"/>
                        </a:rPr>
                        <a:t>51</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ナイジェリア</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207.12</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76</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600" b="1" i="0" u="none" strike="noStrike">
                          <a:solidFill>
                            <a:srgbClr val="000000"/>
                          </a:solidFill>
                          <a:latin typeface="+mn-ea"/>
                          <a:ea typeface="+mn-ea"/>
                        </a:rPr>
                        <a:t>ダイムラー</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140.328</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6455">
                <a:tc>
                  <a:txBody>
                    <a:bodyPr/>
                    <a:lstStyle/>
                    <a:p>
                      <a:pPr algn="ctr" fontAlgn="ctr"/>
                      <a:r>
                        <a:rPr lang="en-US" altLang="ja-JP" sz="1600" b="1" i="0" u="none" strike="noStrike">
                          <a:solidFill>
                            <a:srgbClr val="FF0000"/>
                          </a:solidFill>
                          <a:latin typeface="+mn-ea"/>
                          <a:ea typeface="+mn-ea"/>
                        </a:rPr>
                        <a:t>52</a:t>
                      </a:r>
                      <a:r>
                        <a:rPr lang="ja-JP" altLang="en-US" sz="1600" b="1" i="0" u="none" strike="noStrike">
                          <a:solidFill>
                            <a:srgbClr val="FF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FF0000"/>
                          </a:solidFill>
                          <a:latin typeface="+mn-ea"/>
                          <a:ea typeface="+mn-ea"/>
                        </a:rPr>
                        <a:t>トヨタ自動車</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FF0000"/>
                          </a:solidFill>
                          <a:latin typeface="+mn-ea"/>
                          <a:ea typeface="+mn-ea"/>
                        </a:rPr>
                        <a:t>204.352</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77</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600" b="1" i="0" u="none" strike="noStrike">
                          <a:solidFill>
                            <a:srgbClr val="000000"/>
                          </a:solidFill>
                          <a:latin typeface="+mn-ea"/>
                          <a:ea typeface="+mn-ea"/>
                        </a:rPr>
                        <a:t>BNP</a:t>
                      </a:r>
                      <a:r>
                        <a:rPr lang="ja-JP" altLang="en-US" sz="1600" b="1" i="0" u="none" strike="noStrike">
                          <a:solidFill>
                            <a:srgbClr val="000000"/>
                          </a:solidFill>
                          <a:latin typeface="+mn-ea"/>
                          <a:ea typeface="+mn-ea"/>
                        </a:rPr>
                        <a:t>パリバ</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136.096</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6455">
                <a:tc>
                  <a:txBody>
                    <a:bodyPr/>
                    <a:lstStyle/>
                    <a:p>
                      <a:pPr algn="ctr" fontAlgn="ctr"/>
                      <a:r>
                        <a:rPr lang="en-US" altLang="ja-JP" sz="1600" b="1" i="0" u="none" strike="noStrike">
                          <a:solidFill>
                            <a:srgbClr val="000000"/>
                          </a:solidFill>
                          <a:latin typeface="+mn-ea"/>
                          <a:ea typeface="+mn-ea"/>
                        </a:rPr>
                        <a:t>53</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イスラエル</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202.1</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78</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カザフスタン</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135.6</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455">
                <a:tc>
                  <a:txBody>
                    <a:bodyPr/>
                    <a:lstStyle/>
                    <a:p>
                      <a:pPr algn="ctr" fontAlgn="ctr"/>
                      <a:r>
                        <a:rPr lang="en-US" altLang="ja-JP" sz="1600" b="1" i="0" u="none" strike="noStrike">
                          <a:solidFill>
                            <a:srgbClr val="000000"/>
                          </a:solidFill>
                          <a:latin typeface="+mn-ea"/>
                          <a:ea typeface="+mn-ea"/>
                        </a:rPr>
                        <a:t>54</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ルーマニア</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200.07</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79</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600" b="1" i="0" u="none" strike="noStrike">
                          <a:solidFill>
                            <a:srgbClr val="000000"/>
                          </a:solidFill>
                          <a:latin typeface="+mn-ea"/>
                          <a:ea typeface="+mn-ea"/>
                        </a:rPr>
                        <a:t>カルフール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129.134</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6455">
                <a:tc>
                  <a:txBody>
                    <a:bodyPr/>
                    <a:lstStyle/>
                    <a:p>
                      <a:pPr algn="ctr" fontAlgn="ctr"/>
                      <a:r>
                        <a:rPr lang="en-US" altLang="ja-JP" sz="1600" b="1" i="0" u="none" strike="noStrike">
                          <a:solidFill>
                            <a:srgbClr val="FF0000"/>
                          </a:solidFill>
                          <a:latin typeface="+mn-ea"/>
                          <a:ea typeface="+mn-ea"/>
                        </a:rPr>
                        <a:t>55</a:t>
                      </a:r>
                      <a:r>
                        <a:rPr lang="ja-JP" altLang="en-US" sz="1600" b="1" i="0" u="none" strike="noStrike">
                          <a:solidFill>
                            <a:srgbClr val="FF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FF0000"/>
                          </a:solidFill>
                          <a:latin typeface="+mn-ea"/>
                          <a:ea typeface="+mn-ea"/>
                        </a:rPr>
                        <a:t>日本郵政</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FF0000"/>
                          </a:solidFill>
                          <a:latin typeface="+mn-ea"/>
                          <a:ea typeface="+mn-ea"/>
                        </a:rPr>
                        <a:t>198.7</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80</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ニュージーランド</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128.41</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455">
                <a:tc>
                  <a:txBody>
                    <a:bodyPr/>
                    <a:lstStyle/>
                    <a:p>
                      <a:pPr algn="ctr" fontAlgn="ctr"/>
                      <a:r>
                        <a:rPr lang="en-US" altLang="ja-JP" sz="1600" b="1" i="0" u="none" strike="noStrike">
                          <a:solidFill>
                            <a:srgbClr val="000000"/>
                          </a:solidFill>
                          <a:latin typeface="+mn-ea"/>
                          <a:ea typeface="+mn-ea"/>
                        </a:rPr>
                        <a:t>56</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latin typeface="+mn-ea"/>
                          <a:ea typeface="+mn-ea"/>
                        </a:rPr>
                        <a:t>General Electric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183.207</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81</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ペルー</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127.46</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455">
                <a:tc>
                  <a:txBody>
                    <a:bodyPr/>
                    <a:lstStyle/>
                    <a:p>
                      <a:pPr algn="ctr" fontAlgn="ctr"/>
                      <a:r>
                        <a:rPr lang="en-US" altLang="ja-JP" sz="1600" b="1" i="0" u="none" strike="noStrike">
                          <a:solidFill>
                            <a:srgbClr val="000000"/>
                          </a:solidFill>
                          <a:latin typeface="+mn-ea"/>
                          <a:ea typeface="+mn-ea"/>
                        </a:rPr>
                        <a:t>57</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シンガポール</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181.94</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82</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600" b="1" i="0" u="none" strike="noStrike">
                          <a:solidFill>
                            <a:srgbClr val="000000"/>
                          </a:solidFill>
                          <a:latin typeface="+mn-ea"/>
                          <a:ea typeface="+mn-ea"/>
                        </a:rPr>
                        <a:t>E.ON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127.278</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6455">
                <a:tc>
                  <a:txBody>
                    <a:bodyPr/>
                    <a:lstStyle/>
                    <a:p>
                      <a:pPr algn="ctr" fontAlgn="ctr"/>
                      <a:r>
                        <a:rPr lang="en-US" altLang="ja-JP" sz="1600" b="1" i="0" u="none" strike="noStrike">
                          <a:solidFill>
                            <a:srgbClr val="000000"/>
                          </a:solidFill>
                          <a:latin typeface="+mn-ea"/>
                          <a:ea typeface="+mn-ea"/>
                        </a:rPr>
                        <a:t>58</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600" b="1" i="0" u="none" strike="noStrike">
                          <a:solidFill>
                            <a:srgbClr val="000000"/>
                          </a:solidFill>
                          <a:latin typeface="+mn-ea"/>
                          <a:ea typeface="+mn-ea"/>
                        </a:rPr>
                        <a:t>中国石油</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600" b="1" i="0" u="none" strike="noStrike">
                          <a:solidFill>
                            <a:srgbClr val="000000"/>
                          </a:solidFill>
                          <a:latin typeface="+mn-ea"/>
                          <a:ea typeface="+mn-ea"/>
                        </a:rPr>
                        <a:t>181.123</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83</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n-US" sz="1600" b="1" i="0" u="none" strike="noStrike">
                          <a:solidFill>
                            <a:srgbClr val="000000"/>
                          </a:solidFill>
                          <a:latin typeface="+mn-ea"/>
                          <a:ea typeface="+mn-ea"/>
                        </a:rPr>
                        <a:t>PDVSA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ctr"/>
                      <a:r>
                        <a:rPr lang="en-US" altLang="ja-JP" sz="1600" b="1" i="0" u="none" strike="noStrike">
                          <a:solidFill>
                            <a:srgbClr val="000000"/>
                          </a:solidFill>
                          <a:latin typeface="+mn-ea"/>
                          <a:ea typeface="+mn-ea"/>
                        </a:rPr>
                        <a:t>126.364</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176455">
                <a:tc>
                  <a:txBody>
                    <a:bodyPr/>
                    <a:lstStyle/>
                    <a:p>
                      <a:pPr algn="ctr" fontAlgn="ctr"/>
                      <a:r>
                        <a:rPr lang="en-US" altLang="ja-JP" sz="1600" b="1" i="0" u="none" strike="noStrike">
                          <a:solidFill>
                            <a:srgbClr val="000000"/>
                          </a:solidFill>
                          <a:latin typeface="+mn-ea"/>
                          <a:ea typeface="+mn-ea"/>
                        </a:rPr>
                        <a:t>59</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ウクライナ</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179.6</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dirty="0">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84</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400" b="1" i="0" u="none" strike="noStrike" dirty="0">
                          <a:solidFill>
                            <a:srgbClr val="000000"/>
                          </a:solidFill>
                          <a:latin typeface="+mn-ea"/>
                          <a:ea typeface="+mn-ea"/>
                        </a:rPr>
                        <a:t>アルセロール・ミタル</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124.936</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6455">
                <a:tc>
                  <a:txBody>
                    <a:bodyPr/>
                    <a:lstStyle/>
                    <a:p>
                      <a:pPr algn="ctr" fontAlgn="ctr"/>
                      <a:r>
                        <a:rPr lang="en-US" altLang="ja-JP" sz="1600" b="1" i="0" u="none" strike="noStrike">
                          <a:solidFill>
                            <a:srgbClr val="000000"/>
                          </a:solidFill>
                          <a:latin typeface="+mn-ea"/>
                          <a:ea typeface="+mn-ea"/>
                        </a:rPr>
                        <a:t>60</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dirty="0">
                          <a:solidFill>
                            <a:srgbClr val="000000"/>
                          </a:solidFill>
                          <a:latin typeface="+mn-ea"/>
                          <a:ea typeface="+mn-ea"/>
                        </a:rPr>
                        <a:t>チリ</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169.46</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85</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latin typeface="+mn-ea"/>
                          <a:ea typeface="+mn-ea"/>
                        </a:rPr>
                        <a:t>AT&amp;T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124.028</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6455">
                <a:tc>
                  <a:txBody>
                    <a:bodyPr/>
                    <a:lstStyle/>
                    <a:p>
                      <a:pPr algn="ctr" fontAlgn="ctr"/>
                      <a:r>
                        <a:rPr lang="en-US" altLang="ja-JP" sz="1600" b="1" i="0" u="none" strike="noStrike">
                          <a:solidFill>
                            <a:srgbClr val="000000"/>
                          </a:solidFill>
                          <a:latin typeface="+mn-ea"/>
                          <a:ea typeface="+mn-ea"/>
                        </a:rPr>
                        <a:t>61</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フィリピン</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166.91</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86</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600" b="1" i="0" u="none" strike="noStrike">
                          <a:solidFill>
                            <a:srgbClr val="000000"/>
                          </a:solidFill>
                          <a:latin typeface="+mn-ea"/>
                          <a:ea typeface="+mn-ea"/>
                        </a:rPr>
                        <a:t>シーメンス</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123.595</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6455">
                <a:tc>
                  <a:txBody>
                    <a:bodyPr/>
                    <a:lstStyle/>
                    <a:p>
                      <a:pPr algn="ctr" fontAlgn="ctr"/>
                      <a:r>
                        <a:rPr lang="en-US" altLang="ja-JP" sz="1600" b="1" i="0" u="none" strike="noStrike">
                          <a:solidFill>
                            <a:srgbClr val="000000"/>
                          </a:solidFill>
                          <a:latin typeface="+mn-ea"/>
                          <a:ea typeface="+mn-ea"/>
                        </a:rPr>
                        <a:t>62</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600" b="1" i="0" u="none" strike="noStrike">
                          <a:solidFill>
                            <a:srgbClr val="000000"/>
                          </a:solidFill>
                          <a:latin typeface="+mn-ea"/>
                          <a:ea typeface="+mn-ea"/>
                        </a:rPr>
                        <a:t>フォルクスワーゲン</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166.579</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87</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mn-ea"/>
                          <a:ea typeface="+mn-ea"/>
                        </a:rPr>
                        <a:t>Pemex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119.235</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447">
                <a:tc>
                  <a:txBody>
                    <a:bodyPr/>
                    <a:lstStyle/>
                    <a:p>
                      <a:pPr algn="ctr" fontAlgn="ctr"/>
                      <a:r>
                        <a:rPr lang="en-US" altLang="ja-JP" sz="1600" b="1" i="0" u="none" strike="noStrike">
                          <a:solidFill>
                            <a:srgbClr val="000000"/>
                          </a:solidFill>
                          <a:latin typeface="+mn-ea"/>
                          <a:ea typeface="+mn-ea"/>
                        </a:rPr>
                        <a:t>63</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パキスタン</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164.56</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88</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1" i="0" u="none" strike="noStrike" dirty="0">
                          <a:solidFill>
                            <a:srgbClr val="000000"/>
                          </a:solidFill>
                          <a:latin typeface="+mn-ea"/>
                          <a:ea typeface="+mn-ea"/>
                        </a:rPr>
                        <a:t>ヒューレット・パッカード</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118.364</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6455">
                <a:tc>
                  <a:txBody>
                    <a:bodyPr/>
                    <a:lstStyle/>
                    <a:p>
                      <a:pPr algn="ctr" fontAlgn="ctr"/>
                      <a:r>
                        <a:rPr lang="en-US" altLang="ja-JP" sz="1600" b="1" i="0" u="none" strike="noStrike">
                          <a:solidFill>
                            <a:srgbClr val="000000"/>
                          </a:solidFill>
                          <a:latin typeface="+mn-ea"/>
                          <a:ea typeface="+mn-ea"/>
                        </a:rPr>
                        <a:t>64</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600" b="1" i="0" u="none" strike="noStrike">
                          <a:solidFill>
                            <a:srgbClr val="000000"/>
                          </a:solidFill>
                          <a:latin typeface="+mn-ea"/>
                          <a:ea typeface="+mn-ea"/>
                        </a:rPr>
                        <a:t>中国国家電網公司</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600" b="1" i="0" u="none" strike="noStrike">
                          <a:solidFill>
                            <a:srgbClr val="000000"/>
                          </a:solidFill>
                          <a:latin typeface="+mn-ea"/>
                          <a:ea typeface="+mn-ea"/>
                        </a:rPr>
                        <a:t>164.136</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89</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latin typeface="+mn-ea"/>
                          <a:ea typeface="+mn-ea"/>
                        </a:rPr>
                        <a:t>Valero Energy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118.298</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6455">
                <a:tc>
                  <a:txBody>
                    <a:bodyPr/>
                    <a:lstStyle/>
                    <a:p>
                      <a:pPr algn="ctr" fontAlgn="ctr"/>
                      <a:r>
                        <a:rPr lang="en-US" altLang="ja-JP" sz="1600" b="1" i="0" u="none" strike="noStrike">
                          <a:solidFill>
                            <a:srgbClr val="000000"/>
                          </a:solidFill>
                          <a:latin typeface="+mn-ea"/>
                          <a:ea typeface="+mn-ea"/>
                        </a:rPr>
                        <a:t>65</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エジプト</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162.62</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90</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600" b="1" i="0" u="none" strike="noStrike">
                          <a:solidFill>
                            <a:srgbClr val="000000"/>
                          </a:solidFill>
                          <a:latin typeface="+mn-ea"/>
                          <a:ea typeface="+mn-ea"/>
                        </a:rPr>
                        <a:t>Petrobras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altLang="ja-JP" sz="1600" b="1" i="0" u="none" strike="noStrike">
                          <a:solidFill>
                            <a:srgbClr val="000000"/>
                          </a:solidFill>
                          <a:latin typeface="+mn-ea"/>
                          <a:ea typeface="+mn-ea"/>
                        </a:rPr>
                        <a:t>118.257</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76455">
                <a:tc>
                  <a:txBody>
                    <a:bodyPr/>
                    <a:lstStyle/>
                    <a:p>
                      <a:pPr algn="ctr" fontAlgn="ctr"/>
                      <a:r>
                        <a:rPr lang="en-US" altLang="ja-JP" sz="1600" b="1" i="0" u="none" strike="noStrike">
                          <a:solidFill>
                            <a:srgbClr val="000000"/>
                          </a:solidFill>
                          <a:latin typeface="+mn-ea"/>
                          <a:ea typeface="+mn-ea"/>
                        </a:rPr>
                        <a:t>66</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600" b="1" i="0" u="none" strike="noStrike">
                          <a:solidFill>
                            <a:srgbClr val="000000"/>
                          </a:solidFill>
                          <a:latin typeface="+mn-ea"/>
                          <a:ea typeface="+mn-ea"/>
                        </a:rPr>
                        <a:t>Dexia Group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161.269</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91</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600" b="1" i="0" u="none" strike="noStrike" dirty="0" err="1">
                          <a:solidFill>
                            <a:srgbClr val="000000"/>
                          </a:solidFill>
                          <a:latin typeface="+mn-ea"/>
                          <a:ea typeface="+mn-ea"/>
                        </a:rPr>
                        <a:t>Banco</a:t>
                      </a:r>
                      <a:r>
                        <a:rPr lang="en-US" sz="1600" b="1" i="0" u="none" strike="noStrike" dirty="0">
                          <a:solidFill>
                            <a:srgbClr val="000000"/>
                          </a:solidFill>
                          <a:latin typeface="+mn-ea"/>
                          <a:ea typeface="+mn-ea"/>
                        </a:rPr>
                        <a:t> Santander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altLang="ja-JP" sz="1600" b="1" i="0" u="none" strike="noStrike">
                          <a:solidFill>
                            <a:srgbClr val="000000"/>
                          </a:solidFill>
                          <a:latin typeface="+mn-ea"/>
                          <a:ea typeface="+mn-ea"/>
                        </a:rPr>
                        <a:t>117.803</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176455">
                <a:tc>
                  <a:txBody>
                    <a:bodyPr/>
                    <a:lstStyle/>
                    <a:p>
                      <a:pPr algn="ctr" fontAlgn="ctr"/>
                      <a:r>
                        <a:rPr lang="en-US" altLang="ja-JP" sz="1600" b="1" i="0" u="none" strike="noStrike">
                          <a:solidFill>
                            <a:srgbClr val="000000"/>
                          </a:solidFill>
                          <a:latin typeface="+mn-ea"/>
                          <a:ea typeface="+mn-ea"/>
                        </a:rPr>
                        <a:t>67</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アルジェリア</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159.67</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92</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600" b="1" i="0" u="none" strike="noStrike">
                          <a:solidFill>
                            <a:srgbClr val="000000"/>
                          </a:solidFill>
                          <a:latin typeface="+mn-ea"/>
                          <a:ea typeface="+mn-ea"/>
                        </a:rPr>
                        <a:t>Statoil Hydro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116.211</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6455">
                <a:tc>
                  <a:txBody>
                    <a:bodyPr/>
                    <a:lstStyle/>
                    <a:p>
                      <a:pPr algn="ctr" fontAlgn="ctr"/>
                      <a:r>
                        <a:rPr lang="en-US" altLang="ja-JP" sz="1600" b="1" i="0" u="none" strike="noStrike">
                          <a:solidFill>
                            <a:srgbClr val="000000"/>
                          </a:solidFill>
                          <a:latin typeface="+mn-ea"/>
                          <a:ea typeface="+mn-ea"/>
                        </a:rPr>
                        <a:t>68</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600" b="1" i="0" u="none" strike="noStrike">
                          <a:solidFill>
                            <a:srgbClr val="000000"/>
                          </a:solidFill>
                          <a:latin typeface="+mn-ea"/>
                          <a:ea typeface="+mn-ea"/>
                        </a:rPr>
                        <a:t>ENI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159.348</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93</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400" b="1" i="0" u="none" strike="noStrike" dirty="0">
                          <a:solidFill>
                            <a:srgbClr val="000000"/>
                          </a:solidFill>
                          <a:latin typeface="+mn-ea"/>
                          <a:ea typeface="+mn-ea"/>
                        </a:rPr>
                        <a:t>バンク・オブ・アメリカ</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113.106</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2951">
                <a:tc>
                  <a:txBody>
                    <a:bodyPr/>
                    <a:lstStyle/>
                    <a:p>
                      <a:pPr algn="ctr" fontAlgn="ctr"/>
                      <a:r>
                        <a:rPr lang="en-US" altLang="ja-JP" sz="1600" b="1" i="0" u="none" strike="noStrike">
                          <a:solidFill>
                            <a:srgbClr val="000000"/>
                          </a:solidFill>
                          <a:latin typeface="+mn-ea"/>
                          <a:ea typeface="+mn-ea"/>
                        </a:rPr>
                        <a:t>69</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クウェート</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158.09</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94</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200" b="1" i="0" u="none" strike="noStrike" dirty="0">
                          <a:solidFill>
                            <a:srgbClr val="000000"/>
                          </a:solidFill>
                          <a:latin typeface="+mn-ea"/>
                          <a:ea typeface="+mn-ea"/>
                        </a:rPr>
                        <a:t>Royal Bank of Scotland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113.087</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6455">
                <a:tc>
                  <a:txBody>
                    <a:bodyPr/>
                    <a:lstStyle/>
                    <a:p>
                      <a:pPr algn="ctr" fontAlgn="ctr"/>
                      <a:r>
                        <a:rPr lang="en-US" altLang="ja-JP" sz="1600" b="1" i="0" u="none" strike="noStrike">
                          <a:solidFill>
                            <a:srgbClr val="000000"/>
                          </a:solidFill>
                          <a:latin typeface="+mn-ea"/>
                          <a:ea typeface="+mn-ea"/>
                        </a:rPr>
                        <a:t>70</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1" i="0" u="none" strike="noStrike">
                          <a:solidFill>
                            <a:srgbClr val="000000"/>
                          </a:solidFill>
                          <a:latin typeface="+mn-ea"/>
                          <a:ea typeface="+mn-ea"/>
                        </a:rPr>
                        <a:t>ハンガリー</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a:solidFill>
                            <a:srgbClr val="000000"/>
                          </a:solidFill>
                          <a:latin typeface="+mn-ea"/>
                          <a:ea typeface="+mn-ea"/>
                        </a:rPr>
                        <a:t>155.93</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95</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latin typeface="+mn-ea"/>
                          <a:ea typeface="+mn-ea"/>
                        </a:rPr>
                        <a:t>Citigroup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112.372</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6455">
                <a:tc>
                  <a:txBody>
                    <a:bodyPr/>
                    <a:lstStyle/>
                    <a:p>
                      <a:pPr algn="ctr" fontAlgn="ctr"/>
                      <a:r>
                        <a:rPr lang="en-US" altLang="ja-JP" sz="1600" b="1" i="0" u="none" strike="noStrike">
                          <a:solidFill>
                            <a:srgbClr val="000000"/>
                          </a:solidFill>
                          <a:latin typeface="+mn-ea"/>
                          <a:ea typeface="+mn-ea"/>
                        </a:rPr>
                        <a:t>71</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latin typeface="+mn-ea"/>
                          <a:ea typeface="+mn-ea"/>
                        </a:rPr>
                        <a:t>GM</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148.979</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96</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ja-JP" altLang="en-US" sz="1600" b="1" i="0" u="none" strike="noStrike">
                          <a:solidFill>
                            <a:srgbClr val="000000"/>
                          </a:solidFill>
                          <a:latin typeface="+mn-ea"/>
                          <a:ea typeface="+mn-ea"/>
                        </a:rPr>
                        <a:t>サムスングループ</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altLang="ja-JP" sz="1600" b="1" i="0" u="none" strike="noStrike">
                          <a:solidFill>
                            <a:srgbClr val="000000"/>
                          </a:solidFill>
                          <a:latin typeface="+mn-ea"/>
                          <a:ea typeface="+mn-ea"/>
                        </a:rPr>
                        <a:t>110.35</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236219">
                <a:tc>
                  <a:txBody>
                    <a:bodyPr/>
                    <a:lstStyle/>
                    <a:p>
                      <a:pPr algn="ctr" fontAlgn="ctr"/>
                      <a:r>
                        <a:rPr lang="en-US" altLang="ja-JP" sz="1600" b="1" i="0" u="none" strike="noStrike">
                          <a:solidFill>
                            <a:srgbClr val="000000"/>
                          </a:solidFill>
                          <a:latin typeface="+mn-ea"/>
                          <a:ea typeface="+mn-ea"/>
                        </a:rPr>
                        <a:t>72</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a:solidFill>
                            <a:srgbClr val="000000"/>
                          </a:solidFill>
                          <a:latin typeface="+mn-ea"/>
                          <a:ea typeface="+mn-ea"/>
                        </a:rPr>
                        <a:t>フォード自動車</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146.277</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97</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latin typeface="+mn-ea"/>
                          <a:ea typeface="+mn-ea"/>
                        </a:rPr>
                        <a:t>Berkshire Hathaway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107.786</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6455">
                <a:tc>
                  <a:txBody>
                    <a:bodyPr/>
                    <a:lstStyle/>
                    <a:p>
                      <a:pPr algn="ctr" fontAlgn="ctr"/>
                      <a:r>
                        <a:rPr lang="en-US" altLang="ja-JP" sz="1600" b="1" i="0" u="none" strike="noStrike">
                          <a:solidFill>
                            <a:srgbClr val="000000"/>
                          </a:solidFill>
                          <a:latin typeface="+mn-ea"/>
                          <a:ea typeface="+mn-ea"/>
                        </a:rPr>
                        <a:t>73</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600" b="1" i="0" u="none" strike="noStrike">
                          <a:solidFill>
                            <a:srgbClr val="000000"/>
                          </a:solidFill>
                          <a:latin typeface="+mn-ea"/>
                          <a:ea typeface="+mn-ea"/>
                        </a:rPr>
                        <a:t>Allianz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142.395</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98</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latin typeface="+mn-ea"/>
                          <a:ea typeface="+mn-ea"/>
                        </a:rPr>
                        <a:t>McKesson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106.632</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6455">
                <a:tc>
                  <a:txBody>
                    <a:bodyPr/>
                    <a:lstStyle/>
                    <a:p>
                      <a:pPr algn="ctr" fontAlgn="ctr"/>
                      <a:r>
                        <a:rPr lang="en-US" altLang="ja-JP" sz="1600" b="1" i="0" u="none" strike="noStrike">
                          <a:solidFill>
                            <a:srgbClr val="000000"/>
                          </a:solidFill>
                          <a:latin typeface="+mn-ea"/>
                          <a:ea typeface="+mn-ea"/>
                        </a:rPr>
                        <a:t>74</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sz="1600" b="1" i="0" u="none" strike="noStrike">
                          <a:solidFill>
                            <a:srgbClr val="000000"/>
                          </a:solidFill>
                          <a:latin typeface="+mn-ea"/>
                          <a:ea typeface="+mn-ea"/>
                        </a:rPr>
                        <a:t>HSBC Holdings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142.049</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000000"/>
                          </a:solidFill>
                          <a:latin typeface="+mn-ea"/>
                          <a:ea typeface="+mn-ea"/>
                        </a:rPr>
                        <a:t>99</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600" b="1" i="0" u="none" strike="noStrike">
                          <a:solidFill>
                            <a:srgbClr val="000000"/>
                          </a:solidFill>
                          <a:latin typeface="+mn-ea"/>
                          <a:ea typeface="+mn-ea"/>
                        </a:rPr>
                        <a:t>ソシエ ジェネラル</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600" b="1" i="0" u="none" strike="noStrike">
                          <a:solidFill>
                            <a:srgbClr val="000000"/>
                          </a:solidFill>
                          <a:latin typeface="+mn-ea"/>
                          <a:ea typeface="+mn-ea"/>
                        </a:rPr>
                        <a:t>104.378</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76455">
                <a:tc>
                  <a:txBody>
                    <a:bodyPr/>
                    <a:lstStyle/>
                    <a:p>
                      <a:pPr algn="ctr" fontAlgn="ctr"/>
                      <a:r>
                        <a:rPr lang="en-US" altLang="ja-JP" sz="1600" b="1" i="0" u="none" strike="noStrike">
                          <a:solidFill>
                            <a:srgbClr val="000000"/>
                          </a:solidFill>
                          <a:latin typeface="+mn-ea"/>
                          <a:ea typeface="+mn-ea"/>
                        </a:rPr>
                        <a:t>75</a:t>
                      </a:r>
                      <a:r>
                        <a:rPr lang="ja-JP" altLang="en-US" sz="1600" b="1" i="0" u="none" strike="noStrike">
                          <a:solidFill>
                            <a:srgbClr val="00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dirty="0">
                          <a:solidFill>
                            <a:srgbClr val="000000"/>
                          </a:solidFill>
                          <a:latin typeface="+mn-ea"/>
                          <a:ea typeface="+mn-ea"/>
                        </a:rPr>
                        <a:t>Gazprom </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600" b="1" i="0" u="none" strike="noStrike">
                          <a:solidFill>
                            <a:srgbClr val="000000"/>
                          </a:solidFill>
                          <a:latin typeface="+mn-ea"/>
                          <a:ea typeface="+mn-ea"/>
                        </a:rPr>
                        <a:t>141.455</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600" b="1" i="0" u="none" strike="noStrike">
                        <a:solidFill>
                          <a:srgbClr val="000000"/>
                        </a:solidFill>
                        <a:latin typeface="+mn-ea"/>
                        <a:ea typeface="+mn-ea"/>
                      </a:endParaRP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600" b="1" i="0" u="none" strike="noStrike">
                          <a:solidFill>
                            <a:srgbClr val="FF0000"/>
                          </a:solidFill>
                          <a:latin typeface="+mn-ea"/>
                          <a:ea typeface="+mn-ea"/>
                        </a:rPr>
                        <a:t>100</a:t>
                      </a:r>
                      <a:r>
                        <a:rPr lang="ja-JP" altLang="en-US" sz="1600" b="1" i="0" u="none" strike="noStrike">
                          <a:solidFill>
                            <a:srgbClr val="FF0000"/>
                          </a:solidFill>
                          <a:latin typeface="+mn-ea"/>
                          <a:ea typeface="+mn-ea"/>
                        </a:rPr>
                        <a:t>位</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FF0000"/>
                          </a:solidFill>
                          <a:latin typeface="+mn-ea"/>
                          <a:ea typeface="+mn-ea"/>
                        </a:rPr>
                        <a:t>NTT</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1" i="0" u="none" strike="noStrike" dirty="0">
                          <a:solidFill>
                            <a:srgbClr val="FF0000"/>
                          </a:solidFill>
                          <a:latin typeface="+mn-ea"/>
                          <a:ea typeface="+mn-ea"/>
                        </a:rPr>
                        <a:t>103.684</a:t>
                      </a:r>
                    </a:p>
                  </a:txBody>
                  <a:tcPr marL="4882" marR="4882" marT="48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062" name="Group 310"/>
          <p:cNvGraphicFramePr>
            <a:graphicFrameLocks noGrp="1"/>
          </p:cNvGraphicFramePr>
          <p:nvPr>
            <p:extLst>
              <p:ext uri="{D42A27DB-BD31-4B8C-83A1-F6EECF244321}">
                <p14:modId xmlns:p14="http://schemas.microsoft.com/office/powerpoint/2010/main" val="1656738252"/>
              </p:ext>
            </p:extLst>
          </p:nvPr>
        </p:nvGraphicFramePr>
        <p:xfrm>
          <a:off x="395536" y="0"/>
          <a:ext cx="6984777" cy="6747352"/>
        </p:xfrm>
        <a:graphic>
          <a:graphicData uri="http://schemas.openxmlformats.org/drawingml/2006/table">
            <a:tbl>
              <a:tblPr/>
              <a:tblGrid>
                <a:gridCol w="432803"/>
                <a:gridCol w="1494836"/>
                <a:gridCol w="719119"/>
                <a:gridCol w="599266"/>
                <a:gridCol w="352901"/>
                <a:gridCol w="391187"/>
                <a:gridCol w="1909328"/>
                <a:gridCol w="570967"/>
                <a:gridCol w="514370"/>
              </a:tblGrid>
              <a:tr h="216024">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800" b="1" i="0" u="none" strike="noStrike" cap="none" normalizeH="0" baseline="0" dirty="0" smtClean="0">
                          <a:ln>
                            <a:noFill/>
                          </a:ln>
                          <a:solidFill>
                            <a:schemeClr val="tx1"/>
                          </a:solidFill>
                          <a:effectLst/>
                          <a:latin typeface="ＭＳ Ｐゴシック" pitchFamily="50" charset="-128"/>
                          <a:ea typeface="ＭＳ Ｐゴシック" pitchFamily="50" charset="-128"/>
                        </a:rPr>
                        <a:t>順位</a:t>
                      </a:r>
                      <a:endParaRPr kumimoji="0" lang="ja-JP" altLang="en-US" sz="1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050" b="1" i="0" u="none" strike="noStrike" cap="none" normalizeH="0" baseline="0" dirty="0" smtClean="0">
                          <a:ln>
                            <a:noFill/>
                          </a:ln>
                          <a:solidFill>
                            <a:schemeClr val="tx1"/>
                          </a:solidFill>
                          <a:effectLst/>
                          <a:latin typeface="ＭＳ Ｐゴシック" pitchFamily="50" charset="-128"/>
                          <a:ea typeface="ＭＳ Ｐゴシック" pitchFamily="50" charset="-128"/>
                        </a:rPr>
                        <a:t>国・地域</a:t>
                      </a:r>
                      <a:r>
                        <a:rPr kumimoji="0" lang="en-US" altLang="ja-JP" sz="105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0" lang="ja-JP" altLang="en-US" sz="1050" b="1" i="0" u="none" strike="noStrike" cap="none" normalizeH="0" baseline="0" dirty="0" smtClean="0">
                          <a:ln>
                            <a:noFill/>
                          </a:ln>
                          <a:solidFill>
                            <a:schemeClr val="tx1"/>
                          </a:solidFill>
                          <a:effectLst/>
                          <a:latin typeface="ＭＳ Ｐゴシック" pitchFamily="50" charset="-128"/>
                          <a:ea typeface="ＭＳ Ｐゴシック" pitchFamily="50" charset="-128"/>
                        </a:rPr>
                        <a:t>企業</a:t>
                      </a:r>
                      <a:endParaRPr kumimoji="0"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700" b="1" i="0" u="none" strike="noStrike" cap="none" normalizeH="0" baseline="0" dirty="0" smtClean="0">
                          <a:ln>
                            <a:noFill/>
                          </a:ln>
                          <a:solidFill>
                            <a:schemeClr val="tx1"/>
                          </a:solidFill>
                          <a:effectLst/>
                          <a:latin typeface="ＭＳ Ｐゴシック" pitchFamily="50" charset="-128"/>
                          <a:ea typeface="ＭＳ Ｐゴシック" pitchFamily="50" charset="-128"/>
                        </a:rPr>
                        <a:t>ＧＤＰ</a:t>
                      </a:r>
                      <a:r>
                        <a:rPr kumimoji="0" lang="en-US" altLang="ja-JP" sz="7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0" lang="ja-JP" altLang="en-US" sz="700" b="1" i="0" u="none" strike="noStrike" cap="none" normalizeH="0" baseline="0" dirty="0" smtClean="0">
                          <a:ln>
                            <a:noFill/>
                          </a:ln>
                          <a:solidFill>
                            <a:schemeClr val="tx1"/>
                          </a:solidFill>
                          <a:effectLst/>
                          <a:latin typeface="ＭＳ Ｐゴシック" pitchFamily="50" charset="-128"/>
                          <a:ea typeface="ＭＳ Ｐゴシック" pitchFamily="50" charset="-128"/>
                        </a:rPr>
                        <a:t>売上高</a:t>
                      </a:r>
                      <a:endParaRPr kumimoji="0"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500" b="1" i="0" u="none" strike="noStrike" cap="none" normalizeH="0" baseline="0" dirty="0" smtClean="0">
                          <a:ln>
                            <a:noFill/>
                          </a:ln>
                          <a:solidFill>
                            <a:schemeClr val="tx1"/>
                          </a:solidFill>
                          <a:effectLst/>
                          <a:latin typeface="ＭＳ Ｐゴシック" pitchFamily="50" charset="-128"/>
                          <a:ea typeface="ＭＳ Ｐゴシック" pitchFamily="50" charset="-128"/>
                        </a:rPr>
                        <a:t>対日本</a:t>
                      </a:r>
                      <a:r>
                        <a:rPr kumimoji="0" lang="en-US" altLang="ja-JP" sz="500" b="1" i="0" u="none" strike="noStrike" cap="none" normalizeH="0" baseline="0" dirty="0" smtClean="0">
                          <a:ln>
                            <a:noFill/>
                          </a:ln>
                          <a:solidFill>
                            <a:schemeClr val="tx1"/>
                          </a:solidFill>
                          <a:effectLst/>
                          <a:latin typeface="ＭＳ Ｐゴシック" pitchFamily="50" charset="-128"/>
                          <a:ea typeface="ＭＳ Ｐゴシック" pitchFamily="50" charset="-128"/>
                        </a:rPr>
                        <a:t>GDP</a:t>
                      </a:r>
                      <a:r>
                        <a:rPr kumimoji="0" lang="ja-JP" altLang="en-US" sz="500" b="1" i="0" u="none" strike="noStrike" cap="none" normalizeH="0" baseline="0" dirty="0" smtClean="0">
                          <a:ln>
                            <a:noFill/>
                          </a:ln>
                          <a:solidFill>
                            <a:schemeClr val="tx1"/>
                          </a:solidFill>
                          <a:effectLst/>
                          <a:latin typeface="ＭＳ Ｐゴシック" pitchFamily="50" charset="-128"/>
                          <a:ea typeface="ＭＳ Ｐゴシック" pitchFamily="50" charset="-128"/>
                        </a:rPr>
                        <a:t>比</a:t>
                      </a:r>
                      <a:endParaRPr kumimoji="0"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5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0"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700" b="1" i="0" u="none" strike="noStrike" cap="none" normalizeH="0" baseline="0" dirty="0" smtClean="0">
                          <a:ln>
                            <a:noFill/>
                          </a:ln>
                          <a:solidFill>
                            <a:schemeClr val="tx1"/>
                          </a:solidFill>
                          <a:effectLst/>
                          <a:latin typeface="ＭＳ Ｐゴシック" pitchFamily="50" charset="-128"/>
                          <a:ea typeface="ＭＳ Ｐゴシック" pitchFamily="50" charset="-128"/>
                        </a:rPr>
                        <a:t>順位</a:t>
                      </a:r>
                      <a:endParaRPr kumimoji="0" lang="ja-JP" altLang="en-US" sz="12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050" b="1" i="0" u="none" strike="noStrike" cap="none" normalizeH="0" baseline="0" dirty="0" smtClean="0">
                          <a:ln>
                            <a:noFill/>
                          </a:ln>
                          <a:solidFill>
                            <a:schemeClr val="tx1"/>
                          </a:solidFill>
                          <a:effectLst/>
                          <a:latin typeface="ＭＳ Ｐゴシック" pitchFamily="50" charset="-128"/>
                          <a:ea typeface="ＭＳ Ｐゴシック" pitchFamily="50" charset="-128"/>
                        </a:rPr>
                        <a:t>国・地域</a:t>
                      </a:r>
                      <a:r>
                        <a:rPr kumimoji="0" lang="en-US" altLang="ja-JP" sz="105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0" lang="ja-JP" altLang="en-US" sz="1050" b="1" i="0" u="none" strike="noStrike" cap="none" normalizeH="0" baseline="0" dirty="0" smtClean="0">
                          <a:ln>
                            <a:noFill/>
                          </a:ln>
                          <a:solidFill>
                            <a:schemeClr val="tx1"/>
                          </a:solidFill>
                          <a:effectLst/>
                          <a:latin typeface="ＭＳ Ｐゴシック" pitchFamily="50" charset="-128"/>
                          <a:ea typeface="ＭＳ Ｐゴシック" pitchFamily="50" charset="-128"/>
                        </a:rPr>
                        <a:t>企業</a:t>
                      </a:r>
                      <a:endParaRPr kumimoji="0"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500" b="1" i="0" u="none" strike="noStrike" cap="none" normalizeH="0" baseline="0" dirty="0" smtClean="0">
                          <a:ln>
                            <a:noFill/>
                          </a:ln>
                          <a:solidFill>
                            <a:schemeClr val="tx1"/>
                          </a:solidFill>
                          <a:effectLst/>
                          <a:latin typeface="ＭＳ Ｐゴシック" pitchFamily="50" charset="-128"/>
                          <a:ea typeface="ＭＳ Ｐゴシック" pitchFamily="50" charset="-128"/>
                        </a:rPr>
                        <a:t>ＧＤＰ</a:t>
                      </a:r>
                      <a:r>
                        <a:rPr kumimoji="0" lang="en-US" altLang="ja-JP" sz="5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0" lang="ja-JP" altLang="en-US" sz="500" b="1" i="0" u="none" strike="noStrike" cap="none" normalizeH="0" baseline="0" dirty="0" smtClean="0">
                          <a:ln>
                            <a:noFill/>
                          </a:ln>
                          <a:solidFill>
                            <a:schemeClr val="tx1"/>
                          </a:solidFill>
                          <a:effectLst/>
                          <a:latin typeface="ＭＳ Ｐゴシック" pitchFamily="50" charset="-128"/>
                          <a:ea typeface="ＭＳ Ｐゴシック" pitchFamily="50" charset="-128"/>
                        </a:rPr>
                        <a:t>売上高</a:t>
                      </a:r>
                      <a:endParaRPr kumimoji="0"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500" b="1" i="0" u="none" strike="noStrike" cap="none" normalizeH="0" baseline="0" dirty="0" smtClean="0">
                          <a:ln>
                            <a:noFill/>
                          </a:ln>
                          <a:solidFill>
                            <a:schemeClr val="tx1"/>
                          </a:solidFill>
                          <a:effectLst/>
                          <a:latin typeface="ＭＳ Ｐゴシック" pitchFamily="50" charset="-128"/>
                          <a:ea typeface="ＭＳ Ｐゴシック" pitchFamily="50" charset="-128"/>
                        </a:rPr>
                        <a:t>対日本</a:t>
                      </a:r>
                      <a:r>
                        <a:rPr kumimoji="0" lang="en-US" altLang="ja-JP" sz="500" b="1" i="0" u="none" strike="noStrike" cap="none" normalizeH="0" baseline="0" dirty="0" smtClean="0">
                          <a:ln>
                            <a:noFill/>
                          </a:ln>
                          <a:solidFill>
                            <a:schemeClr val="tx1"/>
                          </a:solidFill>
                          <a:effectLst/>
                          <a:latin typeface="ＭＳ Ｐゴシック" pitchFamily="50" charset="-128"/>
                          <a:ea typeface="ＭＳ Ｐゴシック" pitchFamily="50" charset="-128"/>
                        </a:rPr>
                        <a:t>GDP</a:t>
                      </a:r>
                      <a:r>
                        <a:rPr kumimoji="0" lang="ja-JP" altLang="en-US" sz="500" b="1" i="0" u="none" strike="noStrike" cap="none" normalizeH="0" baseline="0" dirty="0" smtClean="0">
                          <a:ln>
                            <a:noFill/>
                          </a:ln>
                          <a:solidFill>
                            <a:schemeClr val="tx1"/>
                          </a:solidFill>
                          <a:effectLst/>
                          <a:latin typeface="ＭＳ Ｐゴシック" pitchFamily="50" charset="-128"/>
                          <a:ea typeface="ＭＳ Ｐゴシック" pitchFamily="50" charset="-128"/>
                        </a:rPr>
                        <a:t>比</a:t>
                      </a:r>
                      <a:endParaRPr kumimoji="0" lang="ja-JP" altLang="en-US" sz="20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588">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1</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米国</a:t>
                      </a:r>
                      <a:endParaRPr kumimoji="0"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116,675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252.4%</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サウジアラビア</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2,506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5.4%</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532">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日本</a:t>
                      </a:r>
                      <a:endParaRPr kumimoji="0"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46,234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100.0%</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ノルウェー</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2,502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5.4%</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ドイツ</a:t>
                      </a:r>
                      <a:endParaRPr kumimoji="0"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27,144 </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58.7%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28</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デンマーク</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2,430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5.3%</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428">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英国</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21,409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46.3%</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29</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ポーランド</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2,418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フランス</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20,026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43.3%</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30</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南アフリカ</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2,128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イタリア</a:t>
                      </a:r>
                      <a:endParaRPr kumimoji="0"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16,723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36.2%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31</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オーストリア</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2,091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中国</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16,493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35.7%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ギリシャ</a:t>
                      </a:r>
                      <a:endParaRPr kumimoji="0"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2,034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4.4%</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スペイン</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9,914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21.4%</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33</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ＧＭ</a:t>
                      </a: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米</a:t>
                      </a: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1,935 </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カナダ</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9,798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21.2%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34</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フィンランド</a:t>
                      </a:r>
                      <a:endParaRPr kumimoji="0"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1,866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4.0%</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972">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10</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インド</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6,919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15.0%</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35</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ダイムラークライスラー</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独</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1,767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3.8%</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11</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韓国</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6,797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14.7%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トヨタ自動車</a:t>
                      </a: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日</a:t>
                      </a: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1,726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254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メキシコ</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6,765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14.6%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フォード・モーター</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1,722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13</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オーストラリア</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6,313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13.7%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38</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ポルトガル</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1,683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14</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ブラジル</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6,049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13.1%</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39</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タイ</a:t>
                      </a:r>
                      <a:endParaRPr kumimoji="0"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1,635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ロシア</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5,824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12.6%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40</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香港</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中国</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1,630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オランダ</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5,773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12.5%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41</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イラン</a:t>
                      </a:r>
                      <a:endParaRPr kumimoji="0"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1,627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スイス</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3,595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7.8%</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GE(</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1,529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3.3%</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18</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ベルギー</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3,498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43</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トタル</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仏</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1,526 </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3.3%</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19</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スエーデン</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3,464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44</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アルゼンチン</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1,515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3.3%</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20</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トルコ</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3,020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シェブロン（米）</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1,480 </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3.2%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21</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ウォルマート（米</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2,880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ConocoPhillips(</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1,217 </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ＢＰ</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英</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2,851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6.2%</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AXA</a:t>
                      </a:r>
                      <a:r>
                        <a:rPr kumimoji="0" lang="en-US" altLang="ja-JP" sz="1100" b="1" i="0" u="none" strike="noStrike" cap="none" normalizeH="0" baseline="0" smtClean="0">
                          <a:ln>
                            <a:noFill/>
                          </a:ln>
                          <a:solidFill>
                            <a:schemeClr val="tx1"/>
                          </a:solidFill>
                          <a:effectLst/>
                          <a:latin typeface="Times New Roman"/>
                          <a:ea typeface="ＭＳ Ｐゴシック" pitchFamily="50" charset="-128"/>
                        </a:rPr>
                        <a:t> </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（仏）</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1,216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0568">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23</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エクソンモービル</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2,708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5.9%</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48</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Allianz</a:t>
                      </a:r>
                      <a:r>
                        <a:rPr kumimoji="0" lang="en-US" altLang="ja-JP" sz="1100" b="1" i="0" u="none" strike="noStrike" cap="none" normalizeH="0" baseline="0" smtClean="0">
                          <a:ln>
                            <a:noFill/>
                          </a:ln>
                          <a:solidFill>
                            <a:schemeClr val="tx1"/>
                          </a:solidFill>
                          <a:effectLst/>
                          <a:latin typeface="Times New Roman"/>
                          <a:ea typeface="ＭＳ Ｐゴシック" pitchFamily="50" charset="-128"/>
                        </a:rPr>
                        <a:t> </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独</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1,189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24</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シェル</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英蘭</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2,652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5.7%</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49</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マレーシア</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1,178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211">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25</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インドネシア</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2,576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5.6%</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50</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イスラエル</a:t>
                      </a:r>
                      <a:endParaRPr kumimoji="0"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1,175 </a:t>
                      </a:r>
                      <a:endParaRPr kumimoji="0" lang="en-US" altLang="ja-JP" sz="2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2.5%</a:t>
                      </a:r>
                      <a:endParaRPr kumimoji="0" lang="en-US" altLang="ja-JP"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843" name="Text Box 307"/>
          <p:cNvSpPr txBox="1">
            <a:spLocks noChangeArrowheads="1"/>
          </p:cNvSpPr>
          <p:nvPr/>
        </p:nvSpPr>
        <p:spPr bwMode="auto">
          <a:xfrm>
            <a:off x="7812088" y="5667375"/>
            <a:ext cx="115252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1800" b="0">
                <a:latin typeface="Arial" charset="0"/>
              </a:rPr>
              <a:t>データは</a:t>
            </a:r>
          </a:p>
          <a:p>
            <a:pPr eaLnBrk="1" hangingPunct="1"/>
            <a:r>
              <a:rPr lang="en-US" altLang="ja-JP" sz="1800" b="0">
                <a:latin typeface="Arial" charset="0"/>
              </a:rPr>
              <a:t>2003</a:t>
            </a:r>
            <a:r>
              <a:rPr lang="ja-JP" altLang="en-US" sz="1800" b="0">
                <a:latin typeface="Arial" charset="0"/>
              </a:rPr>
              <a:t>年</a:t>
            </a:r>
          </a:p>
        </p:txBody>
      </p:sp>
      <p:sp>
        <p:nvSpPr>
          <p:cNvPr id="65844" name="Text Box 308"/>
          <p:cNvSpPr txBox="1">
            <a:spLocks noChangeArrowheads="1"/>
          </p:cNvSpPr>
          <p:nvPr/>
        </p:nvSpPr>
        <p:spPr bwMode="auto">
          <a:xfrm>
            <a:off x="7640638" y="287338"/>
            <a:ext cx="128270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a:t>国内総生産（</a:t>
            </a:r>
            <a:r>
              <a:rPr lang="en-US" altLang="ja-JP"/>
              <a:t>GDP)</a:t>
            </a:r>
            <a:r>
              <a:rPr lang="ja-JP" altLang="en-US"/>
              <a:t>／企業売上　比較</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Group 2"/>
          <p:cNvGraphicFramePr>
            <a:graphicFrameLocks noGrp="1"/>
          </p:cNvGraphicFramePr>
          <p:nvPr/>
        </p:nvGraphicFramePr>
        <p:xfrm>
          <a:off x="900113" y="-22225"/>
          <a:ext cx="7343775" cy="6905626"/>
        </p:xfrm>
        <a:graphic>
          <a:graphicData uri="http://schemas.openxmlformats.org/drawingml/2006/table">
            <a:tbl>
              <a:tblPr/>
              <a:tblGrid>
                <a:gridCol w="406400"/>
                <a:gridCol w="1793875"/>
                <a:gridCol w="711200"/>
                <a:gridCol w="635000"/>
                <a:gridCol w="330200"/>
                <a:gridCol w="368300"/>
                <a:gridCol w="1981200"/>
                <a:gridCol w="558800"/>
                <a:gridCol w="558800"/>
              </a:tblGrid>
              <a:tr h="396276">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順位</a:t>
                      </a: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国・地域</a:t>
                      </a: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dirty="0" smtClean="0">
                          <a:ln>
                            <a:noFill/>
                          </a:ln>
                          <a:solidFill>
                            <a:schemeClr val="tx1"/>
                          </a:solidFill>
                          <a:effectLst/>
                          <a:latin typeface="ＭＳ Ｐゴシック" pitchFamily="50" charset="-128"/>
                          <a:ea typeface="ＭＳ Ｐゴシック" pitchFamily="50" charset="-128"/>
                        </a:rPr>
                        <a:t>企業</a:t>
                      </a:r>
                      <a:endParaRPr kumimoji="0" lang="ja-JP" altLang="en-US" sz="24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rPr>
                        <a:t>ＧＤＰ</a:t>
                      </a:r>
                      <a:r>
                        <a:rPr kumimoji="0" lang="en-US" altLang="ja-JP" sz="8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800" b="1" i="0" u="none" strike="noStrike" cap="none" normalizeH="0" baseline="0" smtClean="0">
                          <a:ln>
                            <a:noFill/>
                          </a:ln>
                          <a:solidFill>
                            <a:schemeClr val="tx1"/>
                          </a:solidFill>
                          <a:effectLst/>
                          <a:latin typeface="ＭＳ Ｐゴシック" pitchFamily="50" charset="-128"/>
                          <a:ea typeface="ＭＳ Ｐゴシック" pitchFamily="50" charset="-128"/>
                        </a:rPr>
                        <a:t>売上高</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600" b="1" i="0" u="none" strike="noStrike" cap="none" normalizeH="0" baseline="0" smtClean="0">
                          <a:ln>
                            <a:noFill/>
                          </a:ln>
                          <a:solidFill>
                            <a:schemeClr val="tx1"/>
                          </a:solidFill>
                          <a:effectLst/>
                          <a:latin typeface="ＭＳ Ｐゴシック" pitchFamily="50" charset="-128"/>
                          <a:ea typeface="ＭＳ Ｐゴシック" pitchFamily="50" charset="-128"/>
                        </a:rPr>
                        <a:t>対日本</a:t>
                      </a:r>
                      <a:r>
                        <a:rPr kumimoji="0" lang="en-US" altLang="ja-JP" sz="600" b="1" i="0" u="none" strike="noStrike" cap="none" normalizeH="0" baseline="0" smtClean="0">
                          <a:ln>
                            <a:noFill/>
                          </a:ln>
                          <a:solidFill>
                            <a:schemeClr val="tx1"/>
                          </a:solidFill>
                          <a:effectLst/>
                          <a:latin typeface="ＭＳ Ｐゴシック" pitchFamily="50" charset="-128"/>
                          <a:ea typeface="ＭＳ Ｐゴシック" pitchFamily="50" charset="-128"/>
                        </a:rPr>
                        <a:t>GDP</a:t>
                      </a:r>
                      <a:r>
                        <a:rPr kumimoji="0" lang="ja-JP" altLang="en-US" sz="600" b="1" i="0" u="none" strike="noStrike" cap="none" normalizeH="0" baseline="0" smtClean="0">
                          <a:ln>
                            <a:noFill/>
                          </a:ln>
                          <a:solidFill>
                            <a:schemeClr val="tx1"/>
                          </a:solidFill>
                          <a:effectLst/>
                          <a:latin typeface="ＭＳ Ｐゴシック" pitchFamily="50" charset="-128"/>
                          <a:ea typeface="ＭＳ Ｐゴシック" pitchFamily="50" charset="-128"/>
                        </a:rPr>
                        <a:t>比</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6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000" b="1" i="0" u="none" strike="noStrike" cap="none" normalizeH="0" baseline="0" smtClean="0">
                          <a:ln>
                            <a:noFill/>
                          </a:ln>
                          <a:solidFill>
                            <a:schemeClr val="tx1"/>
                          </a:solidFill>
                          <a:effectLst/>
                          <a:latin typeface="ＭＳ Ｐゴシック" pitchFamily="50" charset="-128"/>
                          <a:ea typeface="ＭＳ Ｐゴシック" pitchFamily="50" charset="-128"/>
                        </a:rPr>
                        <a:t>順位</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国・地域</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企業</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600" b="1" i="0" u="none" strike="noStrike" cap="none" normalizeH="0" baseline="0" smtClean="0">
                          <a:ln>
                            <a:noFill/>
                          </a:ln>
                          <a:solidFill>
                            <a:schemeClr val="tx1"/>
                          </a:solidFill>
                          <a:effectLst/>
                          <a:latin typeface="ＭＳ Ｐゴシック" pitchFamily="50" charset="-128"/>
                          <a:ea typeface="ＭＳ Ｐゴシック" pitchFamily="50" charset="-128"/>
                        </a:rPr>
                        <a:t>ＧＤＰ</a:t>
                      </a:r>
                      <a:r>
                        <a:rPr kumimoji="0" lang="en-US" altLang="ja-JP" sz="6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600" b="1" i="0" u="none" strike="noStrike" cap="none" normalizeH="0" baseline="0" smtClean="0">
                          <a:ln>
                            <a:noFill/>
                          </a:ln>
                          <a:solidFill>
                            <a:schemeClr val="tx1"/>
                          </a:solidFill>
                          <a:effectLst/>
                          <a:latin typeface="ＭＳ Ｐゴシック" pitchFamily="50" charset="-128"/>
                          <a:ea typeface="ＭＳ Ｐゴシック" pitchFamily="50" charset="-128"/>
                        </a:rPr>
                        <a:t>売上高</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600" b="1" i="0" u="none" strike="noStrike" cap="none" normalizeH="0" baseline="0" smtClean="0">
                          <a:ln>
                            <a:noFill/>
                          </a:ln>
                          <a:solidFill>
                            <a:schemeClr val="tx1"/>
                          </a:solidFill>
                          <a:effectLst/>
                          <a:latin typeface="ＭＳ Ｐゴシック" pitchFamily="50" charset="-128"/>
                          <a:ea typeface="ＭＳ Ｐゴシック" pitchFamily="50" charset="-128"/>
                        </a:rPr>
                        <a:t>対日本</a:t>
                      </a:r>
                      <a:r>
                        <a:rPr kumimoji="0" lang="en-US" altLang="ja-JP" sz="600" b="1" i="0" u="none" strike="noStrike" cap="none" normalizeH="0" baseline="0" smtClean="0">
                          <a:ln>
                            <a:noFill/>
                          </a:ln>
                          <a:solidFill>
                            <a:schemeClr val="tx1"/>
                          </a:solidFill>
                          <a:effectLst/>
                          <a:latin typeface="ＭＳ Ｐゴシック" pitchFamily="50" charset="-128"/>
                          <a:ea typeface="ＭＳ Ｐゴシック" pitchFamily="50" charset="-128"/>
                        </a:rPr>
                        <a:t>GDP</a:t>
                      </a:r>
                      <a:r>
                        <a:rPr kumimoji="0" lang="ja-JP" altLang="en-US" sz="600" b="1" i="0" u="none" strike="noStrike" cap="none" normalizeH="0" baseline="0" smtClean="0">
                          <a:ln>
                            <a:noFill/>
                          </a:ln>
                          <a:solidFill>
                            <a:schemeClr val="tx1"/>
                          </a:solidFill>
                          <a:effectLst/>
                          <a:latin typeface="ＭＳ Ｐゴシック" pitchFamily="50" charset="-128"/>
                          <a:ea typeface="ＭＳ Ｐゴシック" pitchFamily="50" charset="-128"/>
                        </a:rPr>
                        <a:t>比</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51</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Volkswagen(</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独</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en-US" altLang="ja-JP" sz="1100" b="1" i="0" u="none" strike="noStrike" cap="none" normalizeH="0" baseline="0" smtClean="0">
                          <a:ln>
                            <a:noFill/>
                          </a:ln>
                          <a:solidFill>
                            <a:schemeClr val="tx1"/>
                          </a:solidFill>
                          <a:effectLst/>
                          <a:latin typeface="Times New Roman"/>
                          <a:ea typeface="ＭＳ Ｐゴシック" pitchFamily="50" charset="-128"/>
                        </a:rPr>
                        <a:t>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1,106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2.4%</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Fortis</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（蘭）</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755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52</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ベネズエラ</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1,093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2.4%</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77</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エジプト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751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53</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Citigroup(</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en-US" altLang="ja-JP" sz="1100" b="1" i="0" u="none" strike="noStrike" cap="none" normalizeH="0" baseline="0" smtClean="0">
                          <a:ln>
                            <a:noFill/>
                          </a:ln>
                          <a:solidFill>
                            <a:schemeClr val="tx1"/>
                          </a:solidFill>
                          <a:effectLst/>
                          <a:latin typeface="Times New Roman"/>
                          <a:ea typeface="ＭＳ Ｐゴシック" pitchFamily="50" charset="-128"/>
                        </a:rPr>
                        <a:t>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1,083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2.3%</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78</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中国石油化工（</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Sinopec</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）（中）</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751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54</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チェコ</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1,070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2.3%</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79</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Berkshire Hathaway</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744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シンガポール</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1,068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2.3%</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80</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ENI</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（伊）</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742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ING Group</a:t>
                      </a:r>
                      <a:r>
                        <a:rPr kumimoji="0" lang="en-US" altLang="ja-JP" sz="1100" b="1" i="0" u="none" strike="noStrike" cap="none" normalizeH="0" baseline="0" smtClean="0">
                          <a:ln>
                            <a:noFill/>
                          </a:ln>
                          <a:solidFill>
                            <a:schemeClr val="tx1"/>
                          </a:solidFill>
                          <a:effectLst/>
                          <a:latin typeface="Times New Roman"/>
                          <a:ea typeface="ＭＳ Ｐゴシック" pitchFamily="50" charset="-128"/>
                        </a:rPr>
                        <a:t> </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（蘭）</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1,059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2.3%</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81</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ルーマニア</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732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57</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ＮＴＴ</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日</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1,005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2.2%</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82</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Home Depot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731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58</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ハンガリー</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997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2.2%</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83</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Aviva</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（英）</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730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59</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ニュージーランド</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997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2.2%</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84</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HSBC Holdings</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（英）</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726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60</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AIG(</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en-US" altLang="ja-JP" sz="1100" b="1" i="0" u="none" strike="noStrike" cap="none" normalizeH="0" baseline="0" smtClean="0">
                          <a:ln>
                            <a:noFill/>
                          </a:ln>
                          <a:solidFill>
                            <a:schemeClr val="tx1"/>
                          </a:solidFill>
                          <a:effectLst/>
                          <a:latin typeface="Times New Roman"/>
                          <a:ea typeface="ＭＳ Ｐゴシック" pitchFamily="50" charset="-128"/>
                        </a:rPr>
                        <a:t>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980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2.1%</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ナイジェリア</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721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61</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コロンビア</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974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2.1%</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Deutsche Telekom</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（独）</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720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62</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ＩＢＭ</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963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2.1%</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87</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Verizon Communications</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716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63</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パキスタン</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961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2.1%</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88</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サムスン</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韓</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716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64</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チリ</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941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2.0%</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89</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国家電網（中）</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713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Siemens(</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独</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en-US" altLang="ja-JP" sz="1100" b="1" i="0" u="none" strike="noStrike" cap="none" normalizeH="0" baseline="0" smtClean="0">
                          <a:ln>
                            <a:noFill/>
                          </a:ln>
                          <a:solidFill>
                            <a:schemeClr val="tx1"/>
                          </a:solidFill>
                          <a:effectLst/>
                          <a:latin typeface="Times New Roman"/>
                          <a:ea typeface="ＭＳ Ｐゴシック" pitchFamily="50" charset="-128"/>
                        </a:rPr>
                        <a:t>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915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2.0%</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90</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アラブ首長国連邦</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710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Carrefour</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（仏）</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904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2.0%</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91</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Peugeot</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（仏）</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706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67</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フィリピン</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864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1.9%</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92</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Metro</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（独）</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702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68</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アルジェリア</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846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1.8%</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93</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Nestl</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（スイス）</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698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69</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日立（日）</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840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1.8%</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94</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U.S. Postal Service</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690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70</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Assicurazioni Generali</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（伊）</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833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1.8%</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BNP Paribas</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（仏）</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687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71</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松下電器（日）</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811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1.8%</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96</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ペルー</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684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72</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McKesson(</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0" lang="en-US" altLang="ja-JP" sz="1100" b="1" i="0" u="none" strike="noStrike" cap="none" normalizeH="0" baseline="0" smtClean="0">
                          <a:ln>
                            <a:noFill/>
                          </a:ln>
                          <a:solidFill>
                            <a:schemeClr val="tx1"/>
                          </a:solidFill>
                          <a:effectLst/>
                          <a:latin typeface="Times New Roman"/>
                          <a:ea typeface="ＭＳ Ｐゴシック" pitchFamily="50" charset="-128"/>
                        </a:rPr>
                        <a:t>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805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1.7%</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97</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中国石油天然気（</a:t>
                      </a: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CNPC</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）（中）</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FF0000"/>
                      </a:solidFill>
                      <a:prstDash val="solid"/>
                      <a:round/>
                      <a:headEnd type="none" w="med" len="med"/>
                      <a:tailEnd type="none" w="med" len="med"/>
                    </a:lnL>
                    <a:lnR w="25400" cap="flat" cmpd="sng" algn="ctr">
                      <a:solidFill>
                        <a:srgbClr val="FF0000"/>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FF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677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73</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本田技研（日）</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805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1.7%</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98</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Sony</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（日）</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FF0000"/>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666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1.4%</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74</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Hewlett-Packard</a:t>
                      </a: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（米）</a:t>
                      </a:r>
                      <a:r>
                        <a:rPr kumimoji="0" lang="ja-JP" altLang="en-US" sz="1100" b="1" i="0" u="none" strike="noStrike" cap="none" normalizeH="0" baseline="0" smtClean="0">
                          <a:ln>
                            <a:noFill/>
                          </a:ln>
                          <a:solidFill>
                            <a:schemeClr val="tx1"/>
                          </a:solidFill>
                          <a:effectLst/>
                          <a:latin typeface="Times New Roman"/>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799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1.7%</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99</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ウクライナ</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3366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651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1.4%</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74">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75</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25400" cap="flat" cmpd="sng" algn="ctr">
                      <a:solidFill>
                        <a:srgbClr val="3366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日産自動車（日）</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25400" cap="flat" cmpd="sng" algn="ctr">
                      <a:solidFill>
                        <a:srgbClr val="3366FF"/>
                      </a:solidFill>
                      <a:prstDash val="solid"/>
                      <a:round/>
                      <a:headEnd type="none" w="med" len="med"/>
                      <a:tailEnd type="none" w="med" len="med"/>
                    </a:lnR>
                    <a:lnT w="25400" cap="flat" cmpd="sng" algn="ctr">
                      <a:solidFill>
                        <a:srgbClr val="3366FF"/>
                      </a:solidFill>
                      <a:prstDash val="solid"/>
                      <a:round/>
                      <a:headEnd type="none" w="med" len="med"/>
                      <a:tailEnd type="none" w="med" len="med"/>
                    </a:lnT>
                    <a:lnB w="25400" cap="flat" cmpd="sng" algn="ctr">
                      <a:solidFill>
                        <a:srgbClr val="3366FF"/>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798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254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1.7%</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　</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ja-JP" altLang="en-US" sz="1100" b="1" i="0" u="none" strike="noStrike" cap="none" normalizeH="0" baseline="0" smtClean="0">
                          <a:ln>
                            <a:noFill/>
                          </a:ln>
                          <a:solidFill>
                            <a:schemeClr val="tx1"/>
                          </a:solidFill>
                          <a:effectLst/>
                          <a:latin typeface="ＭＳ Ｐゴシック" pitchFamily="50" charset="-128"/>
                          <a:ea typeface="ＭＳ Ｐゴシック" pitchFamily="50" charset="-128"/>
                        </a:rPr>
                        <a:t>東京都</a:t>
                      </a:r>
                      <a:endParaRPr kumimoji="0" lang="ja-JP" altLang="en-US"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smtClean="0">
                          <a:ln>
                            <a:noFill/>
                          </a:ln>
                          <a:solidFill>
                            <a:schemeClr val="tx1"/>
                          </a:solidFill>
                          <a:effectLst/>
                          <a:latin typeface="ＭＳ Ｐゴシック" pitchFamily="50" charset="-128"/>
                          <a:ea typeface="ＭＳ Ｐゴシック" pitchFamily="50" charset="-128"/>
                        </a:rPr>
                        <a:t>7,440 </a:t>
                      </a:r>
                      <a:endParaRPr kumimoji="0" lang="en-US" altLang="ja-JP" sz="2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ctr" latinLnBrk="0" hangingPunct="1">
                        <a:lnSpc>
                          <a:spcPct val="100000"/>
                        </a:lnSpc>
                        <a:spcBef>
                          <a:spcPct val="0"/>
                        </a:spcBef>
                        <a:spcAft>
                          <a:spcPct val="0"/>
                        </a:spcAft>
                        <a:buClr>
                          <a:schemeClr val="bg1"/>
                        </a:buClr>
                        <a:buSzPct val="65000"/>
                        <a:buFont typeface="Times New Roman" pitchFamily="18" charset="0"/>
                        <a:buNone/>
                        <a:tabLst/>
                      </a:pPr>
                      <a:r>
                        <a:rPr kumimoji="0" lang="en-US" altLang="ja-JP" sz="1100" b="1" i="0" u="none" strike="noStrike" cap="none" normalizeH="0" baseline="0" dirty="0" smtClean="0">
                          <a:ln>
                            <a:noFill/>
                          </a:ln>
                          <a:solidFill>
                            <a:schemeClr val="tx1"/>
                          </a:solidFill>
                          <a:effectLst/>
                          <a:latin typeface="ＭＳ Ｐゴシック" pitchFamily="50" charset="-128"/>
                          <a:ea typeface="ＭＳ Ｐゴシック" pitchFamily="50" charset="-128"/>
                        </a:rPr>
                        <a:t>16.1%</a:t>
                      </a:r>
                      <a:endParaRPr kumimoji="0" lang="en-US" altLang="ja-JP" sz="24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298" name="Group 218"/>
          <p:cNvGraphicFramePr>
            <a:graphicFrameLocks noGrp="1"/>
          </p:cNvGraphicFramePr>
          <p:nvPr/>
        </p:nvGraphicFramePr>
        <p:xfrm>
          <a:off x="0" y="0"/>
          <a:ext cx="9144000" cy="6883401"/>
        </p:xfrm>
        <a:graphic>
          <a:graphicData uri="http://schemas.openxmlformats.org/drawingml/2006/table">
            <a:tbl>
              <a:tblPr/>
              <a:tblGrid>
                <a:gridCol w="403225"/>
                <a:gridCol w="1389063"/>
                <a:gridCol w="863600"/>
                <a:gridCol w="404812"/>
                <a:gridCol w="1987550"/>
                <a:gridCol w="865188"/>
                <a:gridCol w="403225"/>
                <a:gridCol w="1963737"/>
                <a:gridCol w="863600"/>
              </a:tblGrid>
              <a:tr h="350536">
                <a:tc gridSpan="9">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1" lang="en-US" altLang="ja-JP" sz="1700" b="1" i="0" u="none" strike="noStrike" cap="none" normalizeH="0" baseline="0" smtClean="0">
                          <a:ln>
                            <a:noFill/>
                          </a:ln>
                          <a:solidFill>
                            <a:schemeClr val="tx1"/>
                          </a:solidFill>
                          <a:effectLst/>
                          <a:latin typeface="ＭＳ Ｐゴシック" pitchFamily="50" charset="-128"/>
                          <a:ea typeface="ＭＳ Ｐゴシック" pitchFamily="50" charset="-128"/>
                        </a:rPr>
                        <a:t>GDP(1999</a:t>
                      </a:r>
                      <a:r>
                        <a:rPr kumimoji="1" lang="ja-JP" altLang="en-US" sz="1700" b="1" i="0" u="none" strike="noStrike" cap="none" normalizeH="0" baseline="0" smtClean="0">
                          <a:ln>
                            <a:noFill/>
                          </a:ln>
                          <a:solidFill>
                            <a:schemeClr val="tx1"/>
                          </a:solidFill>
                          <a:effectLst/>
                          <a:latin typeface="ＭＳ Ｐゴシック" pitchFamily="50" charset="-128"/>
                          <a:ea typeface="ＭＳ Ｐゴシック" pitchFamily="50" charset="-128"/>
                        </a:rPr>
                        <a:t>年）／企業売上</a:t>
                      </a:r>
                      <a:r>
                        <a:rPr kumimoji="1" lang="en-US" altLang="ja-JP" sz="1700" b="1" i="0" u="none" strike="noStrike" cap="none" normalizeH="0" baseline="0" smtClean="0">
                          <a:ln>
                            <a:noFill/>
                          </a:ln>
                          <a:solidFill>
                            <a:schemeClr val="tx1"/>
                          </a:solidFill>
                          <a:effectLst/>
                          <a:latin typeface="ＭＳ Ｐゴシック" pitchFamily="50" charset="-128"/>
                          <a:ea typeface="ＭＳ Ｐゴシック" pitchFamily="50" charset="-128"/>
                        </a:rPr>
                        <a:t>(2000</a:t>
                      </a:r>
                      <a:r>
                        <a:rPr kumimoji="1" lang="ja-JP" altLang="en-US" sz="1700" b="1" i="0" u="none" strike="noStrike" cap="none" normalizeH="0" baseline="0" smtClean="0">
                          <a:ln>
                            <a:noFill/>
                          </a:ln>
                          <a:solidFill>
                            <a:schemeClr val="tx1"/>
                          </a:solidFill>
                          <a:effectLst/>
                          <a:latin typeface="ＭＳ Ｐゴシック" pitchFamily="50" charset="-128"/>
                          <a:ea typeface="ＭＳ Ｐゴシック" pitchFamily="50" charset="-128"/>
                        </a:rPr>
                        <a:t>年</a:t>
                      </a:r>
                      <a:r>
                        <a:rPr kumimoji="1" lang="en-US" altLang="ja-JP" sz="1700" b="1" i="0" u="none" strike="noStrike" cap="none" normalizeH="0" baseline="0" smtClean="0">
                          <a:ln>
                            <a:noFill/>
                          </a:ln>
                          <a:solidFill>
                            <a:schemeClr val="tx1"/>
                          </a:solidFill>
                          <a:effectLst/>
                          <a:latin typeface="ＭＳ Ｐゴシック" pitchFamily="50" charset="-128"/>
                          <a:ea typeface="ＭＳ Ｐゴシック" pitchFamily="50" charset="-128"/>
                        </a:rPr>
                        <a:t>)</a:t>
                      </a:r>
                      <a:r>
                        <a:rPr kumimoji="1" lang="ja-JP" altLang="en-US" sz="1700" b="1" i="0" u="none" strike="noStrike" cap="none" normalizeH="0" baseline="0" smtClean="0">
                          <a:ln>
                            <a:noFill/>
                          </a:ln>
                          <a:solidFill>
                            <a:schemeClr val="tx1"/>
                          </a:solidFill>
                          <a:effectLst/>
                          <a:latin typeface="ＭＳ Ｐゴシック" pitchFamily="50" charset="-128"/>
                          <a:ea typeface="ＭＳ Ｐゴシック" pitchFamily="50" charset="-128"/>
                        </a:rPr>
                        <a:t>比較　　　　（単位百万ドル）</a:t>
                      </a:r>
                      <a:endPara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2545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1</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アメリカ合衆国</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9,299,200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21</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GM</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184,632.0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41</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シティグループ</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111,826.0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2</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日本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4,521,934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22</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ロシア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184,627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42</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伊藤忠商事</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109,756.5</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ドイツ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2,111,908</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23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オーストリア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183,885</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43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トータル・フィナ・エルフ</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105,869.6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イギリス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1,441,926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24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フォード</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180,598.0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44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NTT</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103,234.7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32545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5</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フランス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1,431,874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25</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デンマーク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174,283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45</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ベネズエラ</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102,222</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イタリア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1,170,962</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26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香港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158,943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46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イスラエル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100,840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中国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991,194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27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ノルウェー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152,943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47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エンロン</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100,789.0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8</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カナダ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644,753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28</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ダイムラー・クライスラー</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150,069.7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48</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アイルランド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93,411</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5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9</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スペイン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595,549</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29</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ロイヤル・ダッチ・シェル</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149,146.0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49</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AXA</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92,781.6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10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メキシコ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483,535</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30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BP</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148,062.0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50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住友商事</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91,168.4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11</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韓国</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406,940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31</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サウジアラビア</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139,383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51</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エジプト</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88,781</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12</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オーストラリア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394,057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32</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インドネシア</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136,866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52</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INTL.</a:t>
                      </a: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ビジネスマシン</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88,396.0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13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オランダ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393,659</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33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南アフリカ</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131,127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53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コロンビア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86,643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5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14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アルゼンチン</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282,910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34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GE</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129,853.0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54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丸紅</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85,351.0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15</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スイス</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259,153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35</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フィンランド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128,656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55</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シンガポール</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84,945</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16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ベルギー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248,234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36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三菱商事</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126,579.4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56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フォルクスワーゲン</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78,851.9</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17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スウェーデン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238,682</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37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ギリシャ </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ＭＳ Ｐゴシック" pitchFamily="50" charset="-128"/>
                          <a:ea typeface="ＪＳＰゴシック" pitchFamily="50" charset="-128"/>
                        </a:rPr>
                        <a:t>125,089</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57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マレーシア</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78,735</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53">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18</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イラン</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238,554</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38</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タイ</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123,986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58</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フィリピン</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76,656</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19</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エクソンモービル</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210,392.0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39</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トヨタ自動車</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121,416.2</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59</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日立</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76,126.8</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327040">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20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ウォルマート</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193,295.0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40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三井物産</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118,013.7</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300" b="0" i="0" u="none" strike="noStrike" cap="none" normalizeH="0" baseline="0" smtClean="0">
                          <a:ln>
                            <a:noFill/>
                          </a:ln>
                          <a:solidFill>
                            <a:schemeClr val="tx1"/>
                          </a:solidFill>
                          <a:effectLst/>
                          <a:latin typeface="ＭＳ Ｐゴシック" pitchFamily="50" charset="-128"/>
                          <a:ea typeface="ＭＳ Ｐゴシック" pitchFamily="50" charset="-128"/>
                        </a:rPr>
                        <a:t>60</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ＭＳ Ｐゴシック" pitchFamily="50" charset="-128"/>
                          <a:ea typeface="ＪＳＰゴシック" pitchFamily="50" charset="-128"/>
                        </a:rPr>
                        <a:t>シーメンス</a:t>
                      </a:r>
                      <a:endParaRPr kumimoji="1" lang="ja-JP" altLang="en-US"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ＭＳ Ｐゴシック" pitchFamily="50" charset="-128"/>
                          <a:ea typeface="ＪＳＰゴシック" pitchFamily="50" charset="-128"/>
                        </a:rPr>
                        <a:t>74,858.3</a:t>
                      </a:r>
                      <a:endParaRPr kumimoji="1" lang="en-US" altLang="ja-JP" sz="28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nvGraphicFramePr>
        <p:xfrm>
          <a:off x="0" y="0"/>
          <a:ext cx="9086850" cy="6858000"/>
        </p:xfrm>
        <a:graphic>
          <a:graphicData uri="http://schemas.openxmlformats.org/presentationml/2006/ole">
            <mc:AlternateContent xmlns:mc="http://schemas.openxmlformats.org/markup-compatibility/2006">
              <mc:Choice xmlns:v="urn:schemas-microsoft-com:vml" Requires="v">
                <p:oleObj spid="_x0000_s68659" name="ワークシート" r:id="rId4" imgW="12296755" imgH="6515100" progId="Excel.Sheet.8">
                  <p:embed/>
                </p:oleObj>
              </mc:Choice>
              <mc:Fallback>
                <p:oleObj name="ワークシート" r:id="rId4" imgW="12296755" imgH="65151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868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457200"/>
            <a:ext cx="7772400" cy="1066800"/>
          </a:xfrm>
        </p:spPr>
        <p:txBody>
          <a:bodyPr/>
          <a:lstStyle/>
          <a:p>
            <a:pPr eaLnBrk="1" hangingPunct="1">
              <a:defRPr/>
            </a:pPr>
            <a:r>
              <a:rPr lang="ja-JP" altLang="en-US" sz="3200" dirty="0" smtClean="0"/>
              <a:t>グローバル社会の到来</a:t>
            </a:r>
            <a:br>
              <a:rPr lang="ja-JP" altLang="en-US" sz="3200" dirty="0" smtClean="0"/>
            </a:br>
            <a:r>
              <a:rPr lang="en-US" altLang="ja-JP" sz="3200" dirty="0" smtClean="0"/>
              <a:t>- Less 3B </a:t>
            </a:r>
            <a:r>
              <a:rPr lang="ja-JP" altLang="en-US" sz="3200" dirty="0" smtClean="0"/>
              <a:t>から</a:t>
            </a:r>
            <a:r>
              <a:rPr lang="en-US" altLang="ja-JP" sz="3200" dirty="0" smtClean="0"/>
              <a:t>More N</a:t>
            </a:r>
            <a:r>
              <a:rPr lang="en-US" altLang="ja-JP" sz="3200" baseline="30000" dirty="0" smtClean="0"/>
              <a:t>2 </a:t>
            </a:r>
            <a:r>
              <a:rPr lang="en-US" altLang="ja-JP" sz="3200" dirty="0" smtClean="0"/>
              <a:t>-</a:t>
            </a:r>
          </a:p>
        </p:txBody>
      </p:sp>
      <p:sp>
        <p:nvSpPr>
          <p:cNvPr id="69635" name="Rectangle 3"/>
          <p:cNvSpPr>
            <a:spLocks noChangeArrowheads="1"/>
          </p:cNvSpPr>
          <p:nvPr/>
        </p:nvSpPr>
        <p:spPr bwMode="auto">
          <a:xfrm>
            <a:off x="3238500" y="1524000"/>
            <a:ext cx="2743200" cy="838200"/>
          </a:xfrm>
          <a:prstGeom prst="rect">
            <a:avLst/>
          </a:prstGeom>
          <a:solidFill>
            <a:schemeClr val="accent1"/>
          </a:solidFill>
          <a:ln w="9525">
            <a:solidFill>
              <a:schemeClr val="tx1"/>
            </a:solidFill>
            <a:miter lim="800000"/>
            <a:headEnd/>
            <a:tailEnd/>
          </a:ln>
        </p:spPr>
        <p:txBody>
          <a:bodyPr wrap="none" anchor="ctr"/>
          <a:lstStyle/>
          <a:p>
            <a:pPr algn="ctr"/>
            <a:r>
              <a:rPr lang="en-US" altLang="ja-JP" sz="2800" b="0">
                <a:solidFill>
                  <a:srgbClr val="090A15"/>
                </a:solidFill>
              </a:rPr>
              <a:t> </a:t>
            </a:r>
            <a:r>
              <a:rPr lang="ja-JP" altLang="en-US" sz="2800" b="0">
                <a:solidFill>
                  <a:srgbClr val="090A15"/>
                </a:solidFill>
              </a:rPr>
              <a:t>国境</a:t>
            </a:r>
          </a:p>
          <a:p>
            <a:pPr algn="ctr"/>
            <a:r>
              <a:rPr lang="en-US" altLang="ja-JP" sz="2800" b="0">
                <a:solidFill>
                  <a:srgbClr val="090A15"/>
                </a:solidFill>
              </a:rPr>
              <a:t>BORDER</a:t>
            </a:r>
          </a:p>
        </p:txBody>
      </p:sp>
      <p:sp>
        <p:nvSpPr>
          <p:cNvPr id="69636" name="Rectangle 4"/>
          <p:cNvSpPr>
            <a:spLocks noChangeArrowheads="1"/>
          </p:cNvSpPr>
          <p:nvPr/>
        </p:nvSpPr>
        <p:spPr bwMode="auto">
          <a:xfrm>
            <a:off x="6248400" y="5753100"/>
            <a:ext cx="2667000" cy="838200"/>
          </a:xfrm>
          <a:prstGeom prst="rect">
            <a:avLst/>
          </a:prstGeom>
          <a:solidFill>
            <a:schemeClr val="accent1"/>
          </a:solidFill>
          <a:ln w="9525">
            <a:solidFill>
              <a:schemeClr val="tx1"/>
            </a:solidFill>
            <a:miter lim="800000"/>
            <a:headEnd/>
            <a:tailEnd/>
          </a:ln>
        </p:spPr>
        <p:txBody>
          <a:bodyPr wrap="none" anchor="ctr"/>
          <a:lstStyle/>
          <a:p>
            <a:pPr algn="ctr"/>
            <a:r>
              <a:rPr lang="ja-JP" altLang="en-US" sz="2800" b="0">
                <a:solidFill>
                  <a:srgbClr val="090A15"/>
                </a:solidFill>
              </a:rPr>
              <a:t>障壁</a:t>
            </a:r>
          </a:p>
          <a:p>
            <a:pPr algn="ctr"/>
            <a:r>
              <a:rPr lang="en-US" altLang="ja-JP" sz="2800" b="0">
                <a:solidFill>
                  <a:srgbClr val="090A15"/>
                </a:solidFill>
              </a:rPr>
              <a:t>BARRIER</a:t>
            </a:r>
          </a:p>
        </p:txBody>
      </p:sp>
      <p:sp>
        <p:nvSpPr>
          <p:cNvPr id="69637" name="Rectangle 5"/>
          <p:cNvSpPr>
            <a:spLocks noChangeArrowheads="1"/>
          </p:cNvSpPr>
          <p:nvPr/>
        </p:nvSpPr>
        <p:spPr bwMode="auto">
          <a:xfrm>
            <a:off x="152400" y="5715000"/>
            <a:ext cx="2743200" cy="838200"/>
          </a:xfrm>
          <a:prstGeom prst="rect">
            <a:avLst/>
          </a:prstGeom>
          <a:solidFill>
            <a:schemeClr val="accent1"/>
          </a:solidFill>
          <a:ln w="9525">
            <a:solidFill>
              <a:schemeClr val="tx1"/>
            </a:solidFill>
            <a:miter lim="800000"/>
            <a:headEnd/>
            <a:tailEnd/>
          </a:ln>
        </p:spPr>
        <p:txBody>
          <a:bodyPr wrap="none" anchor="ctr"/>
          <a:lstStyle/>
          <a:p>
            <a:pPr algn="ctr"/>
            <a:r>
              <a:rPr lang="ja-JP" altLang="en-US" sz="2800" b="0">
                <a:solidFill>
                  <a:srgbClr val="090A15"/>
                </a:solidFill>
              </a:rPr>
              <a:t>境界</a:t>
            </a:r>
          </a:p>
          <a:p>
            <a:pPr algn="ctr"/>
            <a:r>
              <a:rPr lang="en-US" altLang="ja-JP" sz="2800" b="0">
                <a:solidFill>
                  <a:srgbClr val="090A15"/>
                </a:solidFill>
              </a:rPr>
              <a:t>BOUNDARY</a:t>
            </a:r>
          </a:p>
        </p:txBody>
      </p:sp>
      <p:sp>
        <p:nvSpPr>
          <p:cNvPr id="69638" name="AutoShape 6"/>
          <p:cNvSpPr>
            <a:spLocks noChangeArrowheads="1"/>
          </p:cNvSpPr>
          <p:nvPr/>
        </p:nvSpPr>
        <p:spPr bwMode="auto">
          <a:xfrm rot="2065091">
            <a:off x="2046288" y="2030413"/>
            <a:ext cx="381000" cy="4114800"/>
          </a:xfrm>
          <a:prstGeom prst="upDownArrow">
            <a:avLst>
              <a:gd name="adj1" fmla="val 35000"/>
              <a:gd name="adj2" fmla="val 233550"/>
            </a:avLst>
          </a:prstGeom>
          <a:solidFill>
            <a:srgbClr val="CC0099"/>
          </a:solidFill>
          <a:ln w="9525">
            <a:solidFill>
              <a:schemeClr val="tx1"/>
            </a:solidFill>
            <a:miter lim="800000"/>
            <a:headEnd/>
            <a:tailEnd/>
          </a:ln>
        </p:spPr>
        <p:txBody>
          <a:bodyPr vert="eaVert" wrap="none" anchor="ctr"/>
          <a:lstStyle/>
          <a:p>
            <a:endParaRPr lang="ja-JP" altLang="en-US"/>
          </a:p>
        </p:txBody>
      </p:sp>
      <p:sp>
        <p:nvSpPr>
          <p:cNvPr id="69639" name="AutoShape 7"/>
          <p:cNvSpPr>
            <a:spLocks noChangeArrowheads="1"/>
          </p:cNvSpPr>
          <p:nvPr/>
        </p:nvSpPr>
        <p:spPr bwMode="auto">
          <a:xfrm rot="-5400000">
            <a:off x="4381500" y="4457700"/>
            <a:ext cx="381000" cy="3200400"/>
          </a:xfrm>
          <a:prstGeom prst="upDownArrow">
            <a:avLst>
              <a:gd name="adj1" fmla="val 35000"/>
              <a:gd name="adj2" fmla="val 181650"/>
            </a:avLst>
          </a:prstGeom>
          <a:solidFill>
            <a:srgbClr val="CC0099"/>
          </a:solidFill>
          <a:ln w="9525">
            <a:solidFill>
              <a:schemeClr val="tx1"/>
            </a:solidFill>
            <a:miter lim="800000"/>
            <a:headEnd/>
            <a:tailEnd/>
          </a:ln>
        </p:spPr>
        <p:txBody>
          <a:bodyPr vert="eaVert" wrap="none" anchor="ctr"/>
          <a:lstStyle/>
          <a:p>
            <a:endParaRPr lang="ja-JP" altLang="en-US"/>
          </a:p>
        </p:txBody>
      </p:sp>
      <p:sp>
        <p:nvSpPr>
          <p:cNvPr id="69640" name="AutoShape 8"/>
          <p:cNvSpPr>
            <a:spLocks noChangeArrowheads="1"/>
          </p:cNvSpPr>
          <p:nvPr/>
        </p:nvSpPr>
        <p:spPr bwMode="auto">
          <a:xfrm rot="19534909" flipH="1">
            <a:off x="6791325" y="2030413"/>
            <a:ext cx="381000" cy="4114800"/>
          </a:xfrm>
          <a:prstGeom prst="upDownArrow">
            <a:avLst>
              <a:gd name="adj1" fmla="val 35000"/>
              <a:gd name="adj2" fmla="val 233550"/>
            </a:avLst>
          </a:prstGeom>
          <a:solidFill>
            <a:srgbClr val="CC0099"/>
          </a:solidFill>
          <a:ln w="9525">
            <a:solidFill>
              <a:schemeClr val="tx1"/>
            </a:solidFill>
            <a:miter lim="800000"/>
            <a:headEnd/>
            <a:tailEnd/>
          </a:ln>
        </p:spPr>
        <p:txBody>
          <a:bodyPr vert="eaVert" wrap="none" anchor="ctr"/>
          <a:lstStyle/>
          <a:p>
            <a:endParaRPr lang="ja-JP" altLang="en-US"/>
          </a:p>
        </p:txBody>
      </p:sp>
      <p:sp>
        <p:nvSpPr>
          <p:cNvPr id="69641" name="Oval 9"/>
          <p:cNvSpPr>
            <a:spLocks noChangeArrowheads="1"/>
          </p:cNvSpPr>
          <p:nvPr/>
        </p:nvSpPr>
        <p:spPr bwMode="auto">
          <a:xfrm>
            <a:off x="3581400" y="3581400"/>
            <a:ext cx="2133600" cy="1143000"/>
          </a:xfrm>
          <a:prstGeom prst="ellipse">
            <a:avLst/>
          </a:prstGeom>
          <a:solidFill>
            <a:srgbClr val="CC0099"/>
          </a:solidFill>
          <a:ln w="9525">
            <a:solidFill>
              <a:schemeClr val="tx1"/>
            </a:solidFill>
            <a:round/>
            <a:headEnd/>
            <a:tailEnd/>
          </a:ln>
        </p:spPr>
        <p:txBody>
          <a:bodyPr wrap="none" anchor="ctr"/>
          <a:lstStyle/>
          <a:p>
            <a:pPr algn="ctr"/>
            <a:r>
              <a:rPr lang="en-US" altLang="ja-JP" sz="2400" b="0">
                <a:solidFill>
                  <a:schemeClr val="folHlink"/>
                </a:solidFill>
              </a:rPr>
              <a:t>SOFT</a:t>
            </a:r>
          </a:p>
          <a:p>
            <a:pPr algn="ctr"/>
            <a:r>
              <a:rPr lang="en-US" altLang="ja-JP" sz="2400" b="0">
                <a:solidFill>
                  <a:schemeClr val="folHlink"/>
                </a:solidFill>
              </a:rPr>
              <a:t>NETWORK</a:t>
            </a:r>
          </a:p>
        </p:txBody>
      </p:sp>
      <p:sp>
        <p:nvSpPr>
          <p:cNvPr id="69642" name="Text Box 10"/>
          <p:cNvSpPr txBox="1">
            <a:spLocks noChangeArrowheads="1"/>
          </p:cNvSpPr>
          <p:nvPr/>
        </p:nvSpPr>
        <p:spPr bwMode="auto">
          <a:xfrm>
            <a:off x="3810000" y="5638800"/>
            <a:ext cx="1606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algn="ctr" eaLnBrk="1" hangingPunct="1"/>
            <a:r>
              <a:rPr lang="en-US" altLang="ja-JP" sz="2400" b="0">
                <a:solidFill>
                  <a:schemeClr val="folHlink"/>
                </a:solidFill>
              </a:rPr>
              <a:t>HARD</a:t>
            </a:r>
          </a:p>
          <a:p>
            <a:pPr algn="ctr" eaLnBrk="1" hangingPunct="1"/>
            <a:r>
              <a:rPr lang="en-US" altLang="ja-JP" sz="2400" b="0">
                <a:solidFill>
                  <a:schemeClr val="folHlink"/>
                </a:solidFill>
              </a:rPr>
              <a:t>NETEORK</a:t>
            </a:r>
          </a:p>
        </p:txBody>
      </p:sp>
      <p:sp>
        <p:nvSpPr>
          <p:cNvPr id="69643" name="Text Box 11"/>
          <p:cNvSpPr txBox="1">
            <a:spLocks noChangeArrowheads="1"/>
          </p:cNvSpPr>
          <p:nvPr/>
        </p:nvSpPr>
        <p:spPr bwMode="auto">
          <a:xfrm rot="-3366174">
            <a:off x="1447801" y="3657600"/>
            <a:ext cx="1606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algn="ctr" eaLnBrk="1" hangingPunct="1"/>
            <a:r>
              <a:rPr lang="en-US" altLang="ja-JP" sz="2400" b="0">
                <a:solidFill>
                  <a:schemeClr val="folHlink"/>
                </a:solidFill>
              </a:rPr>
              <a:t>HARD</a:t>
            </a:r>
          </a:p>
          <a:p>
            <a:pPr algn="ctr" eaLnBrk="1" hangingPunct="1"/>
            <a:r>
              <a:rPr lang="en-US" altLang="ja-JP" sz="2400" b="0">
                <a:solidFill>
                  <a:schemeClr val="folHlink"/>
                </a:solidFill>
              </a:rPr>
              <a:t>NETEORK</a:t>
            </a:r>
          </a:p>
        </p:txBody>
      </p:sp>
      <p:sp>
        <p:nvSpPr>
          <p:cNvPr id="69644" name="Text Box 12"/>
          <p:cNvSpPr txBox="1">
            <a:spLocks noChangeArrowheads="1"/>
          </p:cNvSpPr>
          <p:nvPr/>
        </p:nvSpPr>
        <p:spPr bwMode="auto">
          <a:xfrm rot="3269574">
            <a:off x="6161088" y="3592512"/>
            <a:ext cx="1606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algn="ctr" eaLnBrk="1" hangingPunct="1"/>
            <a:r>
              <a:rPr lang="en-US" altLang="ja-JP" sz="2400" b="0">
                <a:solidFill>
                  <a:schemeClr val="folHlink"/>
                </a:solidFill>
              </a:rPr>
              <a:t>HARD</a:t>
            </a:r>
          </a:p>
          <a:p>
            <a:pPr algn="ctr" eaLnBrk="1" hangingPunct="1"/>
            <a:r>
              <a:rPr lang="en-US" altLang="ja-JP" sz="2400" b="0">
                <a:solidFill>
                  <a:schemeClr val="folHlink"/>
                </a:solidFill>
              </a:rPr>
              <a:t>NETEORK</a:t>
            </a:r>
          </a:p>
        </p:txBody>
      </p:sp>
      <p:sp>
        <p:nvSpPr>
          <p:cNvPr id="69645" name="Line 13"/>
          <p:cNvSpPr>
            <a:spLocks noChangeShapeType="1"/>
          </p:cNvSpPr>
          <p:nvPr/>
        </p:nvSpPr>
        <p:spPr bwMode="auto">
          <a:xfrm>
            <a:off x="4648200" y="2362200"/>
            <a:ext cx="0" cy="12192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9646" name="Line 14"/>
          <p:cNvSpPr>
            <a:spLocks noChangeShapeType="1"/>
          </p:cNvSpPr>
          <p:nvPr/>
        </p:nvSpPr>
        <p:spPr bwMode="auto">
          <a:xfrm flipH="1">
            <a:off x="2209800" y="4572000"/>
            <a:ext cx="1828800" cy="11430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9647" name="Line 15"/>
          <p:cNvSpPr>
            <a:spLocks noChangeShapeType="1"/>
          </p:cNvSpPr>
          <p:nvPr/>
        </p:nvSpPr>
        <p:spPr bwMode="auto">
          <a:xfrm>
            <a:off x="5334000" y="4572000"/>
            <a:ext cx="1828800" cy="11430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貿易論シラバス</a:t>
            </a:r>
            <a:endParaRPr kumimoji="1" lang="ja-JP" altLang="en-US" dirty="0"/>
          </a:p>
        </p:txBody>
      </p:sp>
      <p:sp>
        <p:nvSpPr>
          <p:cNvPr id="3" name="コンテンツ プレースホルダー 2"/>
          <p:cNvSpPr>
            <a:spLocks noGrp="1"/>
          </p:cNvSpPr>
          <p:nvPr>
            <p:ph idx="1"/>
          </p:nvPr>
        </p:nvSpPr>
        <p:spPr>
          <a:xfrm>
            <a:off x="457200" y="1600200"/>
            <a:ext cx="8229600" cy="892696"/>
          </a:xfrm>
        </p:spPr>
        <p:txBody>
          <a:bodyPr>
            <a:normAutofit/>
          </a:bodyPr>
          <a:lstStyle/>
          <a:p>
            <a:pPr marL="114300" indent="0">
              <a:buNone/>
            </a:pPr>
            <a:r>
              <a:rPr lang="en-US" altLang="ja-JP" sz="2800" dirty="0">
                <a:hlinkClick r:id="rId2"/>
              </a:rPr>
              <a:t>http://syllabus.adm.u-toyama.ac.jp/syllabus/</a:t>
            </a:r>
            <a:endParaRPr kumimoji="1" lang="ja-JP" altLang="en-US" sz="2800" dirty="0"/>
          </a:p>
        </p:txBody>
      </p:sp>
    </p:spTree>
    <p:extLst>
      <p:ext uri="{BB962C8B-B14F-4D97-AF65-F5344CB8AC3E}">
        <p14:creationId xmlns:p14="http://schemas.microsoft.com/office/powerpoint/2010/main" val="3096751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altLang="ja-JP" dirty="0" smtClean="0"/>
              <a:t>NET WORK</a:t>
            </a:r>
          </a:p>
        </p:txBody>
      </p:sp>
      <p:sp>
        <p:nvSpPr>
          <p:cNvPr id="35843" name="Rectangle 3"/>
          <p:cNvSpPr>
            <a:spLocks noGrp="1" noChangeArrowheads="1"/>
          </p:cNvSpPr>
          <p:nvPr>
            <p:ph type="body" idx="1"/>
          </p:nvPr>
        </p:nvSpPr>
        <p:spPr/>
        <p:style>
          <a:lnRef idx="3">
            <a:schemeClr val="lt1"/>
          </a:lnRef>
          <a:fillRef idx="1">
            <a:schemeClr val="accent1"/>
          </a:fillRef>
          <a:effectRef idx="1">
            <a:schemeClr val="accent1"/>
          </a:effectRef>
          <a:fontRef idx="minor">
            <a:schemeClr val="lt1"/>
          </a:fontRef>
        </p:style>
        <p:txBody>
          <a:bodyPr>
            <a:normAutofit/>
          </a:bodyPr>
          <a:lstStyle/>
          <a:p>
            <a:pPr eaLnBrk="1" hangingPunct="1">
              <a:lnSpc>
                <a:spcPct val="90000"/>
              </a:lnSpc>
              <a:defRPr/>
            </a:pPr>
            <a:r>
              <a:rPr lang="en-US" altLang="ja-JP" sz="2800" b="1" dirty="0" smtClean="0">
                <a:solidFill>
                  <a:schemeClr val="bg1"/>
                </a:solidFill>
                <a:effectLst>
                  <a:outerShdw blurRad="38100" dist="38100" dir="2700000" algn="tl">
                    <a:srgbClr val="000000">
                      <a:alpha val="43137"/>
                    </a:srgbClr>
                  </a:outerShdw>
                </a:effectLst>
              </a:rPr>
              <a:t>HARD </a:t>
            </a:r>
            <a:r>
              <a:rPr lang="en-US" altLang="ja-JP" sz="3200" b="1" dirty="0" smtClean="0">
                <a:solidFill>
                  <a:schemeClr val="bg1"/>
                </a:solidFill>
                <a:effectLst>
                  <a:outerShdw blurRad="38100" dist="38100" dir="2700000" algn="tl">
                    <a:srgbClr val="000000">
                      <a:alpha val="43137"/>
                    </a:srgbClr>
                  </a:outerShdw>
                </a:effectLst>
              </a:rPr>
              <a:t>NETWORK</a:t>
            </a:r>
            <a:endParaRPr lang="en-US" altLang="ja-JP" sz="2400" b="1" dirty="0" smtClean="0">
              <a:solidFill>
                <a:schemeClr val="bg1"/>
              </a:solidFill>
              <a:effectLst>
                <a:outerShdw blurRad="38100" dist="38100" dir="2700000" algn="tl">
                  <a:srgbClr val="000000">
                    <a:alpha val="43137"/>
                  </a:srgbClr>
                </a:outerShdw>
              </a:effectLst>
            </a:endParaRPr>
          </a:p>
        </p:txBody>
      </p:sp>
      <p:sp>
        <p:nvSpPr>
          <p:cNvPr id="2" name="コンテンツ プレースホルダー 1"/>
          <p:cNvSpPr>
            <a:spLocks noGrp="1"/>
          </p:cNvSpPr>
          <p:nvPr>
            <p:ph sz="half" idx="2"/>
          </p:nvPr>
        </p:nvSpPr>
        <p:spPr>
          <a:xfrm>
            <a:off x="866440" y="3248490"/>
            <a:ext cx="3636980" cy="3420870"/>
          </a:xfrm>
        </p:spPr>
        <p:style>
          <a:lnRef idx="2">
            <a:schemeClr val="accent1"/>
          </a:lnRef>
          <a:fillRef idx="1">
            <a:schemeClr val="lt1"/>
          </a:fillRef>
          <a:effectRef idx="0">
            <a:schemeClr val="accent1"/>
          </a:effectRef>
          <a:fontRef idx="minor">
            <a:schemeClr val="dk1"/>
          </a:fontRef>
        </p:style>
        <p:txBody>
          <a:bodyPr/>
          <a:lstStyle/>
          <a:p>
            <a:pPr lvl="1">
              <a:lnSpc>
                <a:spcPct val="90000"/>
              </a:lnSpc>
              <a:defRPr/>
            </a:pPr>
            <a:r>
              <a:rPr lang="ja-JP" altLang="en-US" sz="3200" dirty="0">
                <a:latin typeface="ＭＳ Ｐゴシック" panose="020B0600070205080204" pitchFamily="50" charset="-128"/>
                <a:ea typeface="ＭＳ Ｐゴシック" panose="020B0600070205080204" pitchFamily="50" charset="-128"/>
              </a:rPr>
              <a:t>情報機器</a:t>
            </a:r>
          </a:p>
          <a:p>
            <a:pPr lvl="1">
              <a:lnSpc>
                <a:spcPct val="90000"/>
              </a:lnSpc>
              <a:defRPr/>
            </a:pPr>
            <a:r>
              <a:rPr lang="ja-JP" altLang="en-US" sz="3200" dirty="0">
                <a:latin typeface="ＭＳ Ｐゴシック" panose="020B0600070205080204" pitchFamily="50" charset="-128"/>
                <a:ea typeface="ＭＳ Ｐゴシック" panose="020B0600070205080204" pitchFamily="50" charset="-128"/>
              </a:rPr>
              <a:t>輸送手段</a:t>
            </a:r>
          </a:p>
          <a:p>
            <a:pPr lvl="1">
              <a:lnSpc>
                <a:spcPct val="90000"/>
              </a:lnSpc>
              <a:defRPr/>
            </a:pPr>
            <a:r>
              <a:rPr lang="ja-JP" altLang="en-US" sz="3200" dirty="0">
                <a:latin typeface="ＭＳ Ｐゴシック" panose="020B0600070205080204" pitchFamily="50" charset="-128"/>
                <a:ea typeface="ＭＳ Ｐゴシック" panose="020B0600070205080204" pitchFamily="50" charset="-128"/>
              </a:rPr>
              <a:t>ハイテク生産</a:t>
            </a:r>
          </a:p>
          <a:p>
            <a:endParaRPr kumimoji="1" lang="ja-JP" altLang="en-US" dirty="0"/>
          </a:p>
        </p:txBody>
      </p:sp>
      <p:sp>
        <p:nvSpPr>
          <p:cNvPr id="3" name="テキスト プレースホルダー 2"/>
          <p:cNvSpPr>
            <a:spLocks noGrp="1"/>
          </p:cNvSpPr>
          <p:nvPr>
            <p:ph type="body" sz="quarter" idx="3"/>
          </p:nvPr>
        </p:nvSpPr>
        <p:spPr/>
        <p:style>
          <a:lnRef idx="3">
            <a:schemeClr val="lt1"/>
          </a:lnRef>
          <a:fillRef idx="1">
            <a:schemeClr val="accent5"/>
          </a:fillRef>
          <a:effectRef idx="1">
            <a:schemeClr val="accent5"/>
          </a:effectRef>
          <a:fontRef idx="minor">
            <a:schemeClr val="lt1"/>
          </a:fontRef>
        </p:style>
        <p:txBody>
          <a:bodyPr/>
          <a:lstStyle/>
          <a:p>
            <a:pPr algn="ctr"/>
            <a:r>
              <a:rPr lang="en-US" altLang="ja-JP" sz="2800" b="1" dirty="0">
                <a:solidFill>
                  <a:schemeClr val="bg1"/>
                </a:solidFill>
                <a:effectLst>
                  <a:outerShdw blurRad="38100" dist="38100" dir="2700000" algn="tl">
                    <a:srgbClr val="000000">
                      <a:alpha val="43137"/>
                    </a:srgbClr>
                  </a:outerShdw>
                </a:effectLst>
              </a:rPr>
              <a:t>SOFT NETWORK</a:t>
            </a:r>
          </a:p>
        </p:txBody>
      </p:sp>
      <p:sp>
        <p:nvSpPr>
          <p:cNvPr id="4" name="コンテンツ プレースホルダー 3"/>
          <p:cNvSpPr>
            <a:spLocks noGrp="1"/>
          </p:cNvSpPr>
          <p:nvPr>
            <p:ph sz="quarter" idx="4"/>
          </p:nvPr>
        </p:nvSpPr>
        <p:spPr>
          <a:xfrm>
            <a:off x="4640581" y="3245835"/>
            <a:ext cx="3636980" cy="3423525"/>
          </a:xfrm>
        </p:spPr>
        <p:style>
          <a:lnRef idx="2">
            <a:schemeClr val="accent5"/>
          </a:lnRef>
          <a:fillRef idx="1">
            <a:schemeClr val="lt1"/>
          </a:fillRef>
          <a:effectRef idx="0">
            <a:schemeClr val="accent5"/>
          </a:effectRef>
          <a:fontRef idx="minor">
            <a:schemeClr val="dk1"/>
          </a:fontRef>
        </p:style>
        <p:txBody>
          <a:bodyPr>
            <a:noAutofit/>
          </a:bodyPr>
          <a:lstStyle/>
          <a:p>
            <a:pPr lvl="1">
              <a:lnSpc>
                <a:spcPct val="90000"/>
              </a:lnSpc>
              <a:defRPr/>
            </a:pPr>
            <a:r>
              <a:rPr lang="ja-JP" altLang="en-US" sz="2800" dirty="0">
                <a:latin typeface="ＭＳ Ｐゴシック" panose="020B0600070205080204" pitchFamily="50" charset="-128"/>
                <a:ea typeface="ＭＳ Ｐゴシック" panose="020B0600070205080204" pitchFamily="50" charset="-128"/>
              </a:rPr>
              <a:t>情報 </a:t>
            </a:r>
          </a:p>
          <a:p>
            <a:pPr lvl="1">
              <a:lnSpc>
                <a:spcPct val="90000"/>
              </a:lnSpc>
              <a:defRPr/>
            </a:pPr>
            <a:r>
              <a:rPr lang="ja-JP" altLang="en-US" sz="2800" dirty="0">
                <a:latin typeface="ＭＳ Ｐゴシック" panose="020B0600070205080204" pitchFamily="50" charset="-128"/>
                <a:ea typeface="ＭＳ Ｐゴシック" panose="020B0600070205080204" pitchFamily="50" charset="-128"/>
              </a:rPr>
              <a:t>Ｒ＆Ｄ</a:t>
            </a:r>
            <a:endParaRPr lang="zh-TW" altLang="en-US" sz="2800" dirty="0">
              <a:latin typeface="ＭＳ Ｐゴシック" panose="020B0600070205080204" pitchFamily="50" charset="-128"/>
              <a:ea typeface="ＭＳ Ｐゴシック" panose="020B0600070205080204" pitchFamily="50" charset="-128"/>
            </a:endParaRPr>
          </a:p>
          <a:p>
            <a:pPr lvl="1">
              <a:lnSpc>
                <a:spcPct val="90000"/>
              </a:lnSpc>
              <a:defRPr/>
            </a:pPr>
            <a:r>
              <a:rPr lang="zh-TW" altLang="en-US" sz="2800" dirty="0">
                <a:latin typeface="ＭＳ Ｐゴシック" panose="020B0600070205080204" pitchFamily="50" charset="-128"/>
                <a:ea typeface="ＭＳ Ｐゴシック" panose="020B0600070205080204" pitchFamily="50" charset="-128"/>
              </a:rPr>
              <a:t>生産（製造＋生産技術）</a:t>
            </a:r>
            <a:endParaRPr lang="ja-JP" altLang="en-US" sz="2800" dirty="0">
              <a:latin typeface="ＭＳ Ｐゴシック" panose="020B0600070205080204" pitchFamily="50" charset="-128"/>
              <a:ea typeface="ＭＳ Ｐゴシック" panose="020B0600070205080204" pitchFamily="50" charset="-128"/>
            </a:endParaRPr>
          </a:p>
          <a:p>
            <a:pPr lvl="1">
              <a:lnSpc>
                <a:spcPct val="90000"/>
              </a:lnSpc>
              <a:defRPr/>
            </a:pPr>
            <a:r>
              <a:rPr lang="ja-JP" altLang="en-US" sz="2800" dirty="0">
                <a:latin typeface="ＭＳ Ｐゴシック" panose="020B0600070205080204" pitchFamily="50" charset="-128"/>
                <a:ea typeface="ＭＳ Ｐゴシック" panose="020B0600070205080204" pitchFamily="50" charset="-128"/>
              </a:rPr>
              <a:t>調達・購買</a:t>
            </a:r>
            <a:r>
              <a:rPr lang="zh-TW" altLang="en-US" sz="2800" dirty="0">
                <a:latin typeface="ＭＳ Ｐゴシック" panose="020B0600070205080204" pitchFamily="50" charset="-128"/>
                <a:ea typeface="ＭＳ Ｐゴシック" panose="020B0600070205080204" pitchFamily="50" charset="-128"/>
              </a:rPr>
              <a:t> </a:t>
            </a:r>
            <a:endParaRPr lang="ja-JP" altLang="en-US" sz="2800" dirty="0">
              <a:latin typeface="ＭＳ Ｐゴシック" panose="020B0600070205080204" pitchFamily="50" charset="-128"/>
              <a:ea typeface="ＭＳ Ｐゴシック" panose="020B0600070205080204" pitchFamily="50" charset="-128"/>
            </a:endParaRPr>
          </a:p>
          <a:p>
            <a:pPr lvl="1">
              <a:lnSpc>
                <a:spcPct val="90000"/>
              </a:lnSpc>
              <a:defRPr/>
            </a:pPr>
            <a:r>
              <a:rPr lang="ja-JP" altLang="en-US" sz="2800" dirty="0">
                <a:latin typeface="ＭＳ Ｐゴシック" panose="020B0600070205080204" pitchFamily="50" charset="-128"/>
                <a:ea typeface="ＭＳ Ｐゴシック" panose="020B0600070205080204" pitchFamily="50" charset="-128"/>
              </a:rPr>
              <a:t>マーケティング</a:t>
            </a:r>
          </a:p>
          <a:p>
            <a:pPr lvl="1">
              <a:lnSpc>
                <a:spcPct val="90000"/>
              </a:lnSpc>
              <a:defRPr/>
            </a:pPr>
            <a:r>
              <a:rPr lang="ja-JP" altLang="en-US" sz="2800" dirty="0">
                <a:latin typeface="ＭＳ Ｐゴシック" panose="020B0600070205080204" pitchFamily="50" charset="-128"/>
                <a:ea typeface="ＭＳ Ｐゴシック" panose="020B0600070205080204" pitchFamily="50" charset="-128"/>
              </a:rPr>
              <a:t>ヒューマンリソース</a:t>
            </a:r>
          </a:p>
          <a:p>
            <a:endParaRPr kumimoji="1" lang="ja-JP"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ja-JP" altLang="en-US" dirty="0" smtClean="0"/>
              <a:t>この講義の特徴</a:t>
            </a:r>
          </a:p>
        </p:txBody>
      </p:sp>
      <p:sp>
        <p:nvSpPr>
          <p:cNvPr id="5123" name="Rectangle 3"/>
          <p:cNvSpPr>
            <a:spLocks noGrp="1" noChangeArrowheads="1"/>
          </p:cNvSpPr>
          <p:nvPr>
            <p:ph idx="1"/>
          </p:nvPr>
        </p:nvSpPr>
        <p:spPr>
          <a:xfrm>
            <a:off x="762000" y="2492896"/>
            <a:ext cx="7772400" cy="3755504"/>
          </a:xfrm>
        </p:spPr>
        <p:txBody>
          <a:bodyPr>
            <a:noAutofit/>
          </a:bodyPr>
          <a:lstStyle/>
          <a:p>
            <a:pPr eaLnBrk="1" hangingPunct="1">
              <a:lnSpc>
                <a:spcPct val="90000"/>
              </a:lnSpc>
              <a:defRPr/>
            </a:pPr>
            <a:r>
              <a:rPr lang="ja-JP" altLang="en-US" sz="3200" dirty="0" smtClean="0"/>
              <a:t>狭義の貿易論、すなわち、伝統的貿易論では、その研究対象を商品・サービスの国際取引にほぼ限定。</a:t>
            </a:r>
          </a:p>
          <a:p>
            <a:pPr eaLnBrk="1" hangingPunct="1">
              <a:lnSpc>
                <a:spcPct val="90000"/>
              </a:lnSpc>
              <a:defRPr/>
            </a:pPr>
            <a:r>
              <a:rPr lang="ja-JP" altLang="en-US" sz="3200" dirty="0" smtClean="0"/>
              <a:t>この講義で展開する広義の貿易論、すなわち、国際ビジネス論では、商品貿易、技術を含むサービス貿易のみならず、直接投資、国際生産・販売など、多国籍企業によるグローバル経営活動を考察対象とす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2"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3400" y="533400"/>
            <a:ext cx="7772400" cy="1143000"/>
          </a:xfrm>
        </p:spPr>
        <p:txBody>
          <a:bodyPr/>
          <a:lstStyle/>
          <a:p>
            <a:pPr eaLnBrk="1" hangingPunct="1">
              <a:defRPr/>
            </a:pPr>
            <a:r>
              <a:rPr lang="ja-JP" altLang="en-US" sz="3600" dirty="0" smtClean="0"/>
              <a:t>国際ビジネス論の位置付け</a:t>
            </a:r>
          </a:p>
        </p:txBody>
      </p:sp>
      <p:sp>
        <p:nvSpPr>
          <p:cNvPr id="15364" name="Oval 4"/>
          <p:cNvSpPr>
            <a:spLocks noChangeArrowheads="1"/>
          </p:cNvSpPr>
          <p:nvPr/>
        </p:nvSpPr>
        <p:spPr bwMode="auto">
          <a:xfrm>
            <a:off x="2057400" y="1447800"/>
            <a:ext cx="4724400" cy="4724400"/>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365" name="Text Box 5"/>
          <p:cNvSpPr txBox="1">
            <a:spLocks noChangeArrowheads="1"/>
          </p:cNvSpPr>
          <p:nvPr/>
        </p:nvSpPr>
        <p:spPr bwMode="auto">
          <a:xfrm>
            <a:off x="6613525" y="2154238"/>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2400" b="0"/>
              <a:t>国際関係</a:t>
            </a:r>
          </a:p>
        </p:txBody>
      </p:sp>
      <p:sp>
        <p:nvSpPr>
          <p:cNvPr id="15366" name="Oval 6"/>
          <p:cNvSpPr>
            <a:spLocks noChangeArrowheads="1"/>
          </p:cNvSpPr>
          <p:nvPr/>
        </p:nvSpPr>
        <p:spPr bwMode="auto">
          <a:xfrm>
            <a:off x="2971800" y="1447800"/>
            <a:ext cx="2971800" cy="3048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368" name="Oval 8"/>
          <p:cNvSpPr>
            <a:spLocks noChangeArrowheads="1"/>
          </p:cNvSpPr>
          <p:nvPr/>
        </p:nvSpPr>
        <p:spPr bwMode="auto">
          <a:xfrm>
            <a:off x="3810000" y="2743200"/>
            <a:ext cx="2895600" cy="2895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369" name="Text Box 9"/>
          <p:cNvSpPr txBox="1">
            <a:spLocks noChangeArrowheads="1"/>
          </p:cNvSpPr>
          <p:nvPr/>
        </p:nvSpPr>
        <p:spPr bwMode="auto">
          <a:xfrm>
            <a:off x="5508625" y="4508500"/>
            <a:ext cx="793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2400" b="0">
                <a:solidFill>
                  <a:srgbClr val="009900"/>
                </a:solidFill>
              </a:rPr>
              <a:t>政治</a:t>
            </a:r>
          </a:p>
          <a:p>
            <a:pPr eaLnBrk="1" hangingPunct="1"/>
            <a:r>
              <a:rPr lang="ja-JP" altLang="en-US" sz="2400" b="0">
                <a:solidFill>
                  <a:srgbClr val="009900"/>
                </a:solidFill>
              </a:rPr>
              <a:t>文化</a:t>
            </a:r>
          </a:p>
        </p:txBody>
      </p:sp>
      <p:sp>
        <p:nvSpPr>
          <p:cNvPr id="15370" name="Oval 10"/>
          <p:cNvSpPr>
            <a:spLocks noChangeArrowheads="1"/>
          </p:cNvSpPr>
          <p:nvPr/>
        </p:nvSpPr>
        <p:spPr bwMode="auto">
          <a:xfrm>
            <a:off x="2195513" y="2852738"/>
            <a:ext cx="2895600" cy="2895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374" name="Text Box 14"/>
          <p:cNvSpPr txBox="1">
            <a:spLocks noChangeArrowheads="1"/>
          </p:cNvSpPr>
          <p:nvPr/>
        </p:nvSpPr>
        <p:spPr bwMode="auto">
          <a:xfrm>
            <a:off x="3717925" y="1849438"/>
            <a:ext cx="170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2400" b="0">
                <a:solidFill>
                  <a:srgbClr val="996633"/>
                </a:solidFill>
              </a:rPr>
              <a:t>経済／市場</a:t>
            </a:r>
          </a:p>
        </p:txBody>
      </p:sp>
      <p:sp>
        <p:nvSpPr>
          <p:cNvPr id="15375" name="Text Box 15"/>
          <p:cNvSpPr txBox="1">
            <a:spLocks noChangeArrowheads="1"/>
          </p:cNvSpPr>
          <p:nvPr/>
        </p:nvSpPr>
        <p:spPr bwMode="auto">
          <a:xfrm>
            <a:off x="2268538" y="4149725"/>
            <a:ext cx="1098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2400" b="0">
                <a:solidFill>
                  <a:schemeClr val="tx2"/>
                </a:solidFill>
              </a:rPr>
              <a:t>法律</a:t>
            </a:r>
          </a:p>
          <a:p>
            <a:pPr eaLnBrk="1" hangingPunct="1"/>
            <a:r>
              <a:rPr lang="ja-JP" altLang="en-US" sz="2400" b="0">
                <a:solidFill>
                  <a:schemeClr val="tx2"/>
                </a:solidFill>
              </a:rPr>
              <a:t>慣習</a:t>
            </a:r>
          </a:p>
        </p:txBody>
      </p:sp>
      <p:sp>
        <p:nvSpPr>
          <p:cNvPr id="15378" name="Oval 18"/>
          <p:cNvSpPr>
            <a:spLocks noChangeArrowheads="1"/>
          </p:cNvSpPr>
          <p:nvPr/>
        </p:nvSpPr>
        <p:spPr bwMode="auto">
          <a:xfrm>
            <a:off x="3810000" y="3352800"/>
            <a:ext cx="1143000" cy="1143000"/>
          </a:xfrm>
          <a:prstGeom prst="ellipse">
            <a:avLst/>
          </a:prstGeom>
          <a:solidFill>
            <a:schemeClr val="accent1"/>
          </a:solidFill>
          <a:ln w="9525">
            <a:solidFill>
              <a:schemeClr val="tx1"/>
            </a:solidFill>
            <a:round/>
            <a:headEnd/>
            <a:tailEnd/>
          </a:ln>
        </p:spPr>
        <p:txBody>
          <a:bodyPr wrap="none" anchor="ctr"/>
          <a:lstStyle/>
          <a:p>
            <a:pPr algn="ctr"/>
            <a:r>
              <a:rPr lang="ja-JP" altLang="en-US" sz="2400" b="0"/>
              <a:t>貿易論</a:t>
            </a:r>
          </a:p>
        </p:txBody>
      </p:sp>
      <p:sp>
        <p:nvSpPr>
          <p:cNvPr id="15381" name="Oval 21"/>
          <p:cNvSpPr>
            <a:spLocks noChangeArrowheads="1"/>
          </p:cNvSpPr>
          <p:nvPr/>
        </p:nvSpPr>
        <p:spPr bwMode="auto">
          <a:xfrm>
            <a:off x="3059113" y="2492375"/>
            <a:ext cx="2679700" cy="2714625"/>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ja-JP" sz="2400" b="0">
              <a:solidFill>
                <a:srgbClr val="FF0000"/>
              </a:solidFill>
            </a:endParaRPr>
          </a:p>
        </p:txBody>
      </p:sp>
      <p:sp>
        <p:nvSpPr>
          <p:cNvPr id="15382" name="Text Box 22"/>
          <p:cNvSpPr txBox="1">
            <a:spLocks noChangeArrowheads="1"/>
          </p:cNvSpPr>
          <p:nvPr/>
        </p:nvSpPr>
        <p:spPr bwMode="auto">
          <a:xfrm>
            <a:off x="6537325" y="5354638"/>
            <a:ext cx="2500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b="1">
                <a:solidFill>
                  <a:schemeClr val="tx1"/>
                </a:solidFill>
                <a:latin typeface="Times New Roman" pitchFamily="18" charset="0"/>
                <a:ea typeface="ＭＳ Ｐゴシック" charset="-128"/>
              </a:defRPr>
            </a:lvl1pPr>
            <a:lvl2pPr marL="742950" indent="-285750" eaLnBrk="0" hangingPunct="0">
              <a:defRPr kumimoji="1" sz="3600" b="1">
                <a:solidFill>
                  <a:schemeClr val="tx1"/>
                </a:solidFill>
                <a:latin typeface="Times New Roman" pitchFamily="18" charset="0"/>
                <a:ea typeface="ＭＳ Ｐゴシック" charset="-128"/>
              </a:defRPr>
            </a:lvl2pPr>
            <a:lvl3pPr marL="1143000" indent="-228600" eaLnBrk="0" hangingPunct="0">
              <a:defRPr kumimoji="1" sz="3600" b="1">
                <a:solidFill>
                  <a:schemeClr val="tx1"/>
                </a:solidFill>
                <a:latin typeface="Times New Roman" pitchFamily="18" charset="0"/>
                <a:ea typeface="ＭＳ Ｐゴシック" charset="-128"/>
              </a:defRPr>
            </a:lvl3pPr>
            <a:lvl4pPr marL="1600200" indent="-228600" eaLnBrk="0" hangingPunct="0">
              <a:defRPr kumimoji="1" sz="3600" b="1">
                <a:solidFill>
                  <a:schemeClr val="tx1"/>
                </a:solidFill>
                <a:latin typeface="Times New Roman" pitchFamily="18" charset="0"/>
                <a:ea typeface="ＭＳ Ｐゴシック" charset="-128"/>
              </a:defRPr>
            </a:lvl4pPr>
            <a:lvl5pPr marL="2057400" indent="-228600" eaLnBrk="0" hangingPunct="0">
              <a:defRPr kumimoji="1" sz="3600" b="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3600" b="1">
                <a:solidFill>
                  <a:schemeClr val="tx1"/>
                </a:solidFill>
                <a:latin typeface="Times New Roman" pitchFamily="18" charset="0"/>
                <a:ea typeface="ＭＳ Ｐゴシック" charset="-128"/>
              </a:defRPr>
            </a:lvl9pPr>
          </a:lstStyle>
          <a:p>
            <a:pPr eaLnBrk="1" hangingPunct="1"/>
            <a:r>
              <a:rPr lang="ja-JP" altLang="en-US" sz="2400" b="0">
                <a:solidFill>
                  <a:srgbClr val="FF0000"/>
                </a:solidFill>
              </a:rPr>
              <a:t>広義の貿易論</a:t>
            </a:r>
          </a:p>
          <a:p>
            <a:pPr eaLnBrk="1" hangingPunct="1"/>
            <a:r>
              <a:rPr lang="ja-JP" altLang="en-US" sz="2400" b="0">
                <a:solidFill>
                  <a:srgbClr val="FF0000"/>
                </a:solidFill>
              </a:rPr>
              <a:t>＝国際ビジネス論</a:t>
            </a:r>
          </a:p>
        </p:txBody>
      </p:sp>
      <p:sp>
        <p:nvSpPr>
          <p:cNvPr id="15383" name="AutoShape 23"/>
          <p:cNvSpPr>
            <a:spLocks noChangeArrowheads="1"/>
          </p:cNvSpPr>
          <p:nvPr/>
        </p:nvSpPr>
        <p:spPr bwMode="auto">
          <a:xfrm rot="-5400000">
            <a:off x="5638800" y="3657600"/>
            <a:ext cx="1981200" cy="1371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w="9525">
            <a:solidFill>
              <a:schemeClr val="tx1"/>
            </a:solidFill>
            <a:miter lim="800000"/>
            <a:headEnd/>
            <a:tailEnd/>
          </a:ln>
        </p:spPr>
        <p:txBody>
          <a:bodyPr vert="eaVert" wrap="none" anchor="ctr"/>
          <a:lstStyle/>
          <a:p>
            <a:endParaRPr lang="ja-JP"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 calcmode="lin" valueType="num">
                                      <p:cBhvr additive="base">
                                        <p:cTn id="7" dur="500" fill="hold"/>
                                        <p:tgtEl>
                                          <p:spTgt spid="15374"/>
                                        </p:tgtEl>
                                        <p:attrNameLst>
                                          <p:attrName>ppt_x</p:attrName>
                                        </p:attrNameLst>
                                      </p:cBhvr>
                                      <p:tavLst>
                                        <p:tav tm="0">
                                          <p:val>
                                            <p:strVal val="#ppt_x"/>
                                          </p:val>
                                        </p:tav>
                                        <p:tav tm="100000">
                                          <p:val>
                                            <p:strVal val="#ppt_x"/>
                                          </p:val>
                                        </p:tav>
                                      </p:tavLst>
                                    </p:anim>
                                    <p:anim calcmode="lin" valueType="num">
                                      <p:cBhvr additive="base">
                                        <p:cTn id="8" dur="500" fill="hold"/>
                                        <p:tgtEl>
                                          <p:spTgt spid="1537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366"/>
                                        </p:tgtEl>
                                        <p:attrNameLst>
                                          <p:attrName>style.visibility</p:attrName>
                                        </p:attrNameLst>
                                      </p:cBhvr>
                                      <p:to>
                                        <p:strVal val="visible"/>
                                      </p:to>
                                    </p:set>
                                    <p:anim calcmode="lin" valueType="num">
                                      <p:cBhvr additive="base">
                                        <p:cTn id="11" dur="500" fill="hold"/>
                                        <p:tgtEl>
                                          <p:spTgt spid="15366"/>
                                        </p:tgtEl>
                                        <p:attrNameLst>
                                          <p:attrName>ppt_x</p:attrName>
                                        </p:attrNameLst>
                                      </p:cBhvr>
                                      <p:tavLst>
                                        <p:tav tm="0">
                                          <p:val>
                                            <p:strVal val="#ppt_x"/>
                                          </p:val>
                                        </p:tav>
                                        <p:tav tm="100000">
                                          <p:val>
                                            <p:strVal val="#ppt_x"/>
                                          </p:val>
                                        </p:tav>
                                      </p:tavLst>
                                    </p:anim>
                                    <p:anim calcmode="lin" valueType="num">
                                      <p:cBhvr additive="base">
                                        <p:cTn id="12" dur="500" fill="hold"/>
                                        <p:tgtEl>
                                          <p:spTgt spid="1536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 calcmode="lin" valueType="num">
                                      <p:cBhvr additive="base">
                                        <p:cTn id="17" dur="500" fill="hold"/>
                                        <p:tgtEl>
                                          <p:spTgt spid="15369"/>
                                        </p:tgtEl>
                                        <p:attrNameLst>
                                          <p:attrName>ppt_x</p:attrName>
                                        </p:attrNameLst>
                                      </p:cBhvr>
                                      <p:tavLst>
                                        <p:tav tm="0">
                                          <p:val>
                                            <p:strVal val="1+#ppt_w/2"/>
                                          </p:val>
                                        </p:tav>
                                        <p:tav tm="100000">
                                          <p:val>
                                            <p:strVal val="#ppt_x"/>
                                          </p:val>
                                        </p:tav>
                                      </p:tavLst>
                                    </p:anim>
                                    <p:anim calcmode="lin" valueType="num">
                                      <p:cBhvr additive="base">
                                        <p:cTn id="18" dur="500" fill="hold"/>
                                        <p:tgtEl>
                                          <p:spTgt spid="1536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5368"/>
                                        </p:tgtEl>
                                        <p:attrNameLst>
                                          <p:attrName>style.visibility</p:attrName>
                                        </p:attrNameLst>
                                      </p:cBhvr>
                                      <p:to>
                                        <p:strVal val="visible"/>
                                      </p:to>
                                    </p:set>
                                    <p:anim calcmode="lin" valueType="num">
                                      <p:cBhvr additive="base">
                                        <p:cTn id="21" dur="500" fill="hold"/>
                                        <p:tgtEl>
                                          <p:spTgt spid="15368"/>
                                        </p:tgtEl>
                                        <p:attrNameLst>
                                          <p:attrName>ppt_x</p:attrName>
                                        </p:attrNameLst>
                                      </p:cBhvr>
                                      <p:tavLst>
                                        <p:tav tm="0">
                                          <p:val>
                                            <p:strVal val="1+#ppt_w/2"/>
                                          </p:val>
                                        </p:tav>
                                        <p:tav tm="100000">
                                          <p:val>
                                            <p:strVal val="#ppt_x"/>
                                          </p:val>
                                        </p:tav>
                                      </p:tavLst>
                                    </p:anim>
                                    <p:anim calcmode="lin" valueType="num">
                                      <p:cBhvr additive="base">
                                        <p:cTn id="22"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375"/>
                                        </p:tgtEl>
                                        <p:attrNameLst>
                                          <p:attrName>style.visibility</p:attrName>
                                        </p:attrNameLst>
                                      </p:cBhvr>
                                      <p:to>
                                        <p:strVal val="visible"/>
                                      </p:to>
                                    </p:set>
                                    <p:anim calcmode="lin" valueType="num">
                                      <p:cBhvr additive="base">
                                        <p:cTn id="27" dur="500" fill="hold"/>
                                        <p:tgtEl>
                                          <p:spTgt spid="15375"/>
                                        </p:tgtEl>
                                        <p:attrNameLst>
                                          <p:attrName>ppt_x</p:attrName>
                                        </p:attrNameLst>
                                      </p:cBhvr>
                                      <p:tavLst>
                                        <p:tav tm="0">
                                          <p:val>
                                            <p:strVal val="0-#ppt_w/2"/>
                                          </p:val>
                                        </p:tav>
                                        <p:tav tm="100000">
                                          <p:val>
                                            <p:strVal val="#ppt_x"/>
                                          </p:val>
                                        </p:tav>
                                      </p:tavLst>
                                    </p:anim>
                                    <p:anim calcmode="lin" valueType="num">
                                      <p:cBhvr additive="base">
                                        <p:cTn id="28" dur="500" fill="hold"/>
                                        <p:tgtEl>
                                          <p:spTgt spid="1537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370"/>
                                        </p:tgtEl>
                                        <p:attrNameLst>
                                          <p:attrName>style.visibility</p:attrName>
                                        </p:attrNameLst>
                                      </p:cBhvr>
                                      <p:to>
                                        <p:strVal val="visible"/>
                                      </p:to>
                                    </p:set>
                                    <p:anim calcmode="lin" valueType="num">
                                      <p:cBhvr additive="base">
                                        <p:cTn id="31" dur="500" fill="hold"/>
                                        <p:tgtEl>
                                          <p:spTgt spid="15370"/>
                                        </p:tgtEl>
                                        <p:attrNameLst>
                                          <p:attrName>ppt_x</p:attrName>
                                        </p:attrNameLst>
                                      </p:cBhvr>
                                      <p:tavLst>
                                        <p:tav tm="0">
                                          <p:val>
                                            <p:strVal val="0-#ppt_w/2"/>
                                          </p:val>
                                        </p:tav>
                                        <p:tav tm="100000">
                                          <p:val>
                                            <p:strVal val="#ppt_x"/>
                                          </p:val>
                                        </p:tav>
                                      </p:tavLst>
                                    </p:anim>
                                    <p:anim calcmode="lin" valueType="num">
                                      <p:cBhvr additive="base">
                                        <p:cTn id="32"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365"/>
                                        </p:tgtEl>
                                        <p:attrNameLst>
                                          <p:attrName>style.visibility</p:attrName>
                                        </p:attrNameLst>
                                      </p:cBhvr>
                                      <p:to>
                                        <p:strVal val="visible"/>
                                      </p:to>
                                    </p:set>
                                    <p:anim calcmode="lin" valueType="num">
                                      <p:cBhvr additive="base">
                                        <p:cTn id="37" dur="500" fill="hold"/>
                                        <p:tgtEl>
                                          <p:spTgt spid="15365"/>
                                        </p:tgtEl>
                                        <p:attrNameLst>
                                          <p:attrName>ppt_x</p:attrName>
                                        </p:attrNameLst>
                                      </p:cBhvr>
                                      <p:tavLst>
                                        <p:tav tm="0">
                                          <p:val>
                                            <p:strVal val="#ppt_x"/>
                                          </p:val>
                                        </p:tav>
                                        <p:tav tm="100000">
                                          <p:val>
                                            <p:strVal val="#ppt_x"/>
                                          </p:val>
                                        </p:tav>
                                      </p:tavLst>
                                    </p:anim>
                                    <p:anim calcmode="lin" valueType="num">
                                      <p:cBhvr additive="base">
                                        <p:cTn id="38" dur="500" fill="hold"/>
                                        <p:tgtEl>
                                          <p:spTgt spid="15365"/>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5364"/>
                                        </p:tgtEl>
                                        <p:attrNameLst>
                                          <p:attrName>style.visibility</p:attrName>
                                        </p:attrNameLst>
                                      </p:cBhvr>
                                      <p:to>
                                        <p:strVal val="visible"/>
                                      </p:to>
                                    </p:set>
                                    <p:anim calcmode="lin" valueType="num">
                                      <p:cBhvr additive="base">
                                        <p:cTn id="41" dur="500" fill="hold"/>
                                        <p:tgtEl>
                                          <p:spTgt spid="15364"/>
                                        </p:tgtEl>
                                        <p:attrNameLst>
                                          <p:attrName>ppt_x</p:attrName>
                                        </p:attrNameLst>
                                      </p:cBhvr>
                                      <p:tavLst>
                                        <p:tav tm="0">
                                          <p:val>
                                            <p:strVal val="#ppt_x"/>
                                          </p:val>
                                        </p:tav>
                                        <p:tav tm="100000">
                                          <p:val>
                                            <p:strVal val="#ppt_x"/>
                                          </p:val>
                                        </p:tav>
                                      </p:tavLst>
                                    </p:anim>
                                    <p:anim calcmode="lin" valueType="num">
                                      <p:cBhvr additive="base">
                                        <p:cTn id="42" dur="500" fill="hold"/>
                                        <p:tgtEl>
                                          <p:spTgt spid="15364"/>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5378"/>
                                        </p:tgtEl>
                                        <p:attrNameLst>
                                          <p:attrName>style.visibility</p:attrName>
                                        </p:attrNameLst>
                                      </p:cBhvr>
                                      <p:to>
                                        <p:strVal val="visible"/>
                                      </p:to>
                                    </p:set>
                                    <p:animEffect transition="in" filter="slide(fromBottom)">
                                      <p:cBhvr>
                                        <p:cTn id="47" dur="500"/>
                                        <p:tgtEl>
                                          <p:spTgt spid="1537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5381"/>
                                        </p:tgtEl>
                                        <p:attrNameLst>
                                          <p:attrName>style.visibility</p:attrName>
                                        </p:attrNameLst>
                                      </p:cBhvr>
                                      <p:to>
                                        <p:strVal val="visible"/>
                                      </p:to>
                                    </p:set>
                                    <p:anim calcmode="lin" valueType="num">
                                      <p:cBhvr>
                                        <p:cTn id="52" dur="1000" fill="hold"/>
                                        <p:tgtEl>
                                          <p:spTgt spid="15381"/>
                                        </p:tgtEl>
                                        <p:attrNameLst>
                                          <p:attrName>ppt_w</p:attrName>
                                        </p:attrNameLst>
                                      </p:cBhvr>
                                      <p:tavLst>
                                        <p:tav tm="0">
                                          <p:val>
                                            <p:fltVal val="0"/>
                                          </p:val>
                                        </p:tav>
                                        <p:tav tm="100000">
                                          <p:val>
                                            <p:strVal val="#ppt_w"/>
                                          </p:val>
                                        </p:tav>
                                      </p:tavLst>
                                    </p:anim>
                                    <p:anim calcmode="lin" valueType="num">
                                      <p:cBhvr>
                                        <p:cTn id="53" dur="1000" fill="hold"/>
                                        <p:tgtEl>
                                          <p:spTgt spid="15381"/>
                                        </p:tgtEl>
                                        <p:attrNameLst>
                                          <p:attrName>ppt_h</p:attrName>
                                        </p:attrNameLst>
                                      </p:cBhvr>
                                      <p:tavLst>
                                        <p:tav tm="0">
                                          <p:val>
                                            <p:fltVal val="0"/>
                                          </p:val>
                                        </p:tav>
                                        <p:tav tm="100000">
                                          <p:val>
                                            <p:strVal val="#ppt_h"/>
                                          </p:val>
                                        </p:tav>
                                      </p:tavLst>
                                    </p:anim>
                                    <p:anim calcmode="lin" valueType="num">
                                      <p:cBhvr>
                                        <p:cTn id="54" dur="1000" fill="hold"/>
                                        <p:tgtEl>
                                          <p:spTgt spid="15381"/>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5381"/>
                                        </p:tgtEl>
                                        <p:attrNameLst>
                                          <p:attrName>ppt_y</p:attrName>
                                        </p:attrNameLst>
                                      </p:cBhvr>
                                      <p:tavLst>
                                        <p:tav tm="0" fmla="#ppt_y+(sin(-2*pi*(1-$))*-#ppt_x+cos(-2*pi*(1-$))*(1-#ppt_y))*(1-$)">
                                          <p:val>
                                            <p:fltVal val="0"/>
                                          </p:val>
                                        </p:tav>
                                        <p:tav tm="100000">
                                          <p:val>
                                            <p:fltVal val="1"/>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5382"/>
                                        </p:tgtEl>
                                        <p:attrNameLst>
                                          <p:attrName>style.visibility</p:attrName>
                                        </p:attrNameLst>
                                      </p:cBhvr>
                                      <p:to>
                                        <p:strVal val="visible"/>
                                      </p:to>
                                    </p:set>
                                    <p:anim calcmode="lin" valueType="num">
                                      <p:cBhvr additive="base">
                                        <p:cTn id="58" dur="500" fill="hold"/>
                                        <p:tgtEl>
                                          <p:spTgt spid="15382"/>
                                        </p:tgtEl>
                                        <p:attrNameLst>
                                          <p:attrName>ppt_x</p:attrName>
                                        </p:attrNameLst>
                                      </p:cBhvr>
                                      <p:tavLst>
                                        <p:tav tm="0">
                                          <p:val>
                                            <p:strVal val="0-#ppt_w/2"/>
                                          </p:val>
                                        </p:tav>
                                        <p:tav tm="100000">
                                          <p:val>
                                            <p:strVal val="#ppt_x"/>
                                          </p:val>
                                        </p:tav>
                                      </p:tavLst>
                                    </p:anim>
                                    <p:anim calcmode="lin" valueType="num">
                                      <p:cBhvr additive="base">
                                        <p:cTn id="59" dur="500" fill="hold"/>
                                        <p:tgtEl>
                                          <p:spTgt spid="15382"/>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5383"/>
                                        </p:tgtEl>
                                        <p:attrNameLst>
                                          <p:attrName>style.visibility</p:attrName>
                                        </p:attrNameLst>
                                      </p:cBhvr>
                                      <p:to>
                                        <p:strVal val="visible"/>
                                      </p:to>
                                    </p:set>
                                    <p:anim calcmode="lin" valueType="num">
                                      <p:cBhvr additive="base">
                                        <p:cTn id="62" dur="500" fill="hold"/>
                                        <p:tgtEl>
                                          <p:spTgt spid="15383"/>
                                        </p:tgtEl>
                                        <p:attrNameLst>
                                          <p:attrName>ppt_x</p:attrName>
                                        </p:attrNameLst>
                                      </p:cBhvr>
                                      <p:tavLst>
                                        <p:tav tm="0">
                                          <p:val>
                                            <p:strVal val="1+#ppt_w/2"/>
                                          </p:val>
                                        </p:tav>
                                        <p:tav tm="100000">
                                          <p:val>
                                            <p:strVal val="#ppt_x"/>
                                          </p:val>
                                        </p:tav>
                                      </p:tavLst>
                                    </p:anim>
                                    <p:anim calcmode="lin" valueType="num">
                                      <p:cBhvr additive="base">
                                        <p:cTn id="63" dur="500" fill="hold"/>
                                        <p:tgtEl>
                                          <p:spTgt spid="15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utoUpdateAnimBg="0"/>
      <p:bldP spid="15366" grpId="0" animBg="1"/>
      <p:bldP spid="15368" grpId="0" animBg="1"/>
      <p:bldP spid="15369" grpId="0" autoUpdateAnimBg="0"/>
      <p:bldP spid="15370" grpId="0" animBg="1"/>
      <p:bldP spid="15374" grpId="0" autoUpdateAnimBg="0"/>
      <p:bldP spid="15375" grpId="0" autoUpdateAnimBg="0"/>
      <p:bldP spid="15378" grpId="0" animBg="1" autoUpdateAnimBg="0"/>
      <p:bldP spid="15381" grpId="0" animBg="1" autoUpdateAnimBg="0"/>
      <p:bldP spid="15382" grpId="0" autoUpdateAnimBg="0"/>
      <p:bldP spid="1538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授業</a:t>
            </a:r>
            <a:r>
              <a:rPr lang="ja-JP" altLang="en-US" dirty="0" smtClean="0"/>
              <a:t>計画</a:t>
            </a:r>
            <a:endParaRPr kumimoji="1" lang="ja-JP" altLang="en-US" dirty="0"/>
          </a:p>
        </p:txBody>
      </p:sp>
      <p:sp>
        <p:nvSpPr>
          <p:cNvPr id="4" name="コンテンツ プレースホルダー 3"/>
          <p:cNvSpPr>
            <a:spLocks noGrp="1"/>
          </p:cNvSpPr>
          <p:nvPr>
            <p:ph sz="half" idx="1"/>
          </p:nvPr>
        </p:nvSpPr>
        <p:spPr>
          <a:xfrm>
            <a:off x="323528" y="1673352"/>
            <a:ext cx="4172272" cy="471830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ja-JP" altLang="en-US" sz="2000" dirty="0"/>
              <a:t>第１回 </a:t>
            </a:r>
            <a:r>
              <a:rPr lang="ja-JP" altLang="en-US" sz="2000" dirty="0" smtClean="0"/>
              <a:t>イントロダクション</a:t>
            </a:r>
            <a:r>
              <a:rPr lang="ja-JP" altLang="en-US" sz="2000" dirty="0"/>
              <a:t/>
            </a:r>
            <a:br>
              <a:rPr lang="ja-JP" altLang="en-US" sz="2000" dirty="0"/>
            </a:br>
            <a:r>
              <a:rPr lang="ja-JP" altLang="en-US" sz="2000" dirty="0"/>
              <a:t>第２回 社会科学への誘い</a:t>
            </a:r>
            <a:br>
              <a:rPr lang="ja-JP" altLang="en-US" sz="2000" dirty="0"/>
            </a:br>
            <a:r>
              <a:rPr lang="ja-JP" altLang="en-US" sz="2000" dirty="0"/>
              <a:t>第３回 貿易論の基礎概念</a:t>
            </a:r>
            <a:br>
              <a:rPr lang="ja-JP" altLang="en-US" sz="2000" dirty="0"/>
            </a:br>
            <a:r>
              <a:rPr lang="ja-JP" altLang="en-US" sz="2000" dirty="0"/>
              <a:t>第４回 世界貿易の動向</a:t>
            </a:r>
            <a:br>
              <a:rPr lang="ja-JP" altLang="en-US" sz="2000" dirty="0"/>
            </a:br>
            <a:r>
              <a:rPr lang="ja-JP" altLang="en-US" sz="2000" dirty="0"/>
              <a:t>第５回 世界市場の統合化</a:t>
            </a:r>
            <a:br>
              <a:rPr lang="ja-JP" altLang="en-US" sz="2000" dirty="0"/>
            </a:br>
            <a:r>
              <a:rPr lang="ja-JP" altLang="en-US" sz="2000" dirty="0"/>
              <a:t>第６回 市場の統合化理論</a:t>
            </a:r>
            <a:br>
              <a:rPr lang="ja-JP" altLang="en-US" sz="2000" dirty="0"/>
            </a:br>
            <a:r>
              <a:rPr lang="ja-JP" altLang="en-US" sz="2000" dirty="0"/>
              <a:t>第７回 </a:t>
            </a:r>
            <a:r>
              <a:rPr lang="en-US" altLang="ja-JP" sz="2000" dirty="0"/>
              <a:t>WTO</a:t>
            </a:r>
            <a:r>
              <a:rPr lang="ja-JP" altLang="en-US" sz="2000" dirty="0"/>
              <a:t>の構造</a:t>
            </a:r>
            <a:br>
              <a:rPr lang="ja-JP" altLang="en-US" sz="2000" dirty="0"/>
            </a:br>
            <a:r>
              <a:rPr lang="ja-JP" altLang="en-US" sz="2000" dirty="0"/>
              <a:t>第８回 ＷＴＯの課題</a:t>
            </a:r>
            <a:br>
              <a:rPr lang="ja-JP" altLang="en-US" sz="2000" dirty="0"/>
            </a:br>
            <a:r>
              <a:rPr lang="ja-JP" altLang="en-US" sz="2000" dirty="0"/>
              <a:t>第９回 リージョナリズム</a:t>
            </a:r>
            <a:br>
              <a:rPr lang="ja-JP" altLang="en-US" sz="2000" dirty="0"/>
            </a:br>
            <a:r>
              <a:rPr lang="ja-JP" altLang="en-US" sz="2000" dirty="0"/>
              <a:t>第１０回 地域経済動向の理論</a:t>
            </a:r>
            <a:br>
              <a:rPr lang="ja-JP" altLang="en-US" sz="2000" dirty="0"/>
            </a:br>
            <a:r>
              <a:rPr lang="ja-JP" altLang="en-US" sz="2000" dirty="0"/>
              <a:t>第１１回 ＥＵ，ＮＡＦＴＡ，ＡＦＡＴ</a:t>
            </a:r>
            <a:br>
              <a:rPr lang="ja-JP" altLang="en-US" sz="2000" dirty="0"/>
            </a:br>
            <a:r>
              <a:rPr lang="ja-JP" altLang="en-US" sz="2000" dirty="0"/>
              <a:t>第１２回 ＴＰＰ</a:t>
            </a:r>
            <a:br>
              <a:rPr lang="ja-JP" altLang="en-US" sz="2000" dirty="0"/>
            </a:br>
            <a:r>
              <a:rPr lang="ja-JP" altLang="en-US" sz="2000" dirty="0"/>
              <a:t>第１３回 国際収支</a:t>
            </a:r>
            <a:br>
              <a:rPr lang="ja-JP" altLang="en-US" sz="2000" dirty="0"/>
            </a:br>
            <a:r>
              <a:rPr lang="ja-JP" altLang="en-US" sz="2000" dirty="0"/>
              <a:t>第１４回 関税</a:t>
            </a:r>
            <a:br>
              <a:rPr lang="ja-JP" altLang="en-US" sz="2000" dirty="0"/>
            </a:br>
            <a:r>
              <a:rPr lang="ja-JP" altLang="en-US" sz="2000" dirty="0"/>
              <a:t>第１５回 非関税障壁</a:t>
            </a:r>
            <a:endParaRPr kumimoji="1" lang="ja-JP" altLang="en-US" sz="2000" dirty="0"/>
          </a:p>
        </p:txBody>
      </p:sp>
      <p:sp>
        <p:nvSpPr>
          <p:cNvPr id="5" name="コンテンツ プレースホルダー 4"/>
          <p:cNvSpPr>
            <a:spLocks noGrp="1"/>
          </p:cNvSpPr>
          <p:nvPr>
            <p:ph sz="half" idx="2"/>
          </p:nvPr>
        </p:nvSpPr>
        <p:spPr>
          <a:xfrm>
            <a:off x="4648200" y="1673352"/>
            <a:ext cx="4316288" cy="4718304"/>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ja-JP" altLang="en-US" sz="2000" dirty="0"/>
              <a:t>第１６回 貿易の歴史</a:t>
            </a:r>
            <a:br>
              <a:rPr lang="ja-JP" altLang="en-US" sz="2000" dirty="0"/>
            </a:br>
            <a:r>
              <a:rPr lang="ja-JP" altLang="en-US" sz="2000" dirty="0"/>
              <a:t>第１７回 国際分業論</a:t>
            </a:r>
            <a:br>
              <a:rPr lang="ja-JP" altLang="en-US" sz="2000" dirty="0"/>
            </a:br>
            <a:r>
              <a:rPr lang="ja-JP" altLang="en-US" sz="2000" dirty="0"/>
              <a:t>第１８回 比較優位論</a:t>
            </a:r>
            <a:br>
              <a:rPr lang="ja-JP" altLang="en-US" sz="2000" dirty="0"/>
            </a:br>
            <a:r>
              <a:rPr lang="ja-JP" altLang="en-US" sz="2000" dirty="0"/>
              <a:t>第１９回 貿易理論の発展</a:t>
            </a:r>
            <a:br>
              <a:rPr lang="ja-JP" altLang="en-US" sz="2000" dirty="0"/>
            </a:br>
            <a:r>
              <a:rPr lang="ja-JP" altLang="en-US" sz="2000" dirty="0"/>
              <a:t>第２０回 ロジスティックス</a:t>
            </a:r>
            <a:br>
              <a:rPr lang="ja-JP" altLang="en-US" sz="2000" dirty="0"/>
            </a:br>
            <a:r>
              <a:rPr lang="ja-JP" altLang="en-US" sz="2000" dirty="0"/>
              <a:t>第２１回 貿易商務論</a:t>
            </a:r>
            <a:br>
              <a:rPr lang="ja-JP" altLang="en-US" sz="2000" dirty="0"/>
            </a:br>
            <a:r>
              <a:rPr lang="ja-JP" altLang="en-US" sz="2000" dirty="0"/>
              <a:t>第２２回 企業の海外進出</a:t>
            </a:r>
            <a:br>
              <a:rPr lang="ja-JP" altLang="en-US" sz="2000" dirty="0"/>
            </a:br>
            <a:r>
              <a:rPr lang="ja-JP" altLang="en-US" sz="2000" dirty="0"/>
              <a:t>第２３回 対外直接投資理論</a:t>
            </a:r>
            <a:br>
              <a:rPr lang="ja-JP" altLang="en-US" sz="2000" dirty="0"/>
            </a:br>
            <a:r>
              <a:rPr lang="ja-JP" altLang="en-US" sz="2000" dirty="0"/>
              <a:t>第２４回 多国籍企業理論－</a:t>
            </a:r>
            <a:r>
              <a:rPr lang="ja-JP" altLang="en-US" sz="2000" dirty="0" smtClean="0"/>
              <a:t>古典理論</a:t>
            </a:r>
            <a:r>
              <a:rPr lang="ja-JP" altLang="en-US" sz="2000" dirty="0"/>
              <a:t/>
            </a:r>
            <a:br>
              <a:rPr lang="ja-JP" altLang="en-US" sz="2000" dirty="0"/>
            </a:br>
            <a:r>
              <a:rPr lang="ja-JP" altLang="en-US" sz="2000" dirty="0"/>
              <a:t>第２５回 多国籍企業理論</a:t>
            </a:r>
            <a:r>
              <a:rPr lang="ja-JP" altLang="en-US" sz="2000" dirty="0" smtClean="0"/>
              <a:t>－現代理論</a:t>
            </a:r>
            <a:r>
              <a:rPr lang="ja-JP" altLang="en-US" sz="2000" dirty="0"/>
              <a:t/>
            </a:r>
            <a:br>
              <a:rPr lang="ja-JP" altLang="en-US" sz="2000" dirty="0"/>
            </a:br>
            <a:r>
              <a:rPr lang="ja-JP" altLang="en-US" sz="2000" dirty="0"/>
              <a:t>第２６回 国際ビジネス理論</a:t>
            </a:r>
            <a:br>
              <a:rPr lang="ja-JP" altLang="en-US" sz="2000" dirty="0"/>
            </a:br>
            <a:r>
              <a:rPr lang="ja-JP" altLang="en-US" sz="2000" dirty="0"/>
              <a:t>第２７回 今日の貿易</a:t>
            </a:r>
            <a:br>
              <a:rPr lang="ja-JP" altLang="en-US" sz="2000" dirty="0"/>
            </a:br>
            <a:r>
              <a:rPr lang="ja-JP" altLang="en-US" sz="2000" dirty="0"/>
              <a:t>第２８回 フェアートレード</a:t>
            </a:r>
            <a:br>
              <a:rPr lang="ja-JP" altLang="en-US" sz="2000" dirty="0"/>
            </a:br>
            <a:r>
              <a:rPr lang="ja-JP" altLang="en-US" sz="2000" dirty="0"/>
              <a:t>第２９回 アンチグローバルリズム</a:t>
            </a:r>
            <a:br>
              <a:rPr lang="ja-JP" altLang="en-US" sz="2000" dirty="0"/>
            </a:br>
            <a:r>
              <a:rPr lang="ja-JP" altLang="en-US" sz="2000" dirty="0"/>
              <a:t>第３０回 </a:t>
            </a:r>
            <a:r>
              <a:rPr lang="ja-JP" altLang="en-US" sz="2000" dirty="0" smtClean="0"/>
              <a:t>貿易</a:t>
            </a:r>
            <a:r>
              <a:rPr lang="ja-JP" altLang="en-US" sz="2000" dirty="0"/>
              <a:t>・国際ビジネスの展望</a:t>
            </a:r>
            <a:br>
              <a:rPr lang="ja-JP" altLang="en-US" sz="2000" dirty="0"/>
            </a:br>
            <a:endParaRPr kumimoji="1" lang="ja-JP" altLang="en-US" sz="2000" dirty="0"/>
          </a:p>
        </p:txBody>
      </p:sp>
    </p:spTree>
    <p:extLst>
      <p:ext uri="{BB962C8B-B14F-4D97-AF65-F5344CB8AC3E}">
        <p14:creationId xmlns:p14="http://schemas.microsoft.com/office/powerpoint/2010/main" val="202713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ja-JP" altLang="en-US" dirty="0" smtClean="0"/>
              <a:t>成績評価</a:t>
            </a:r>
          </a:p>
        </p:txBody>
      </p:sp>
      <p:sp>
        <p:nvSpPr>
          <p:cNvPr id="76803" name="Rectangle 3"/>
          <p:cNvSpPr>
            <a:spLocks noGrp="1" noChangeArrowheads="1"/>
          </p:cNvSpPr>
          <p:nvPr>
            <p:ph idx="1"/>
          </p:nvPr>
        </p:nvSpPr>
        <p:spPr/>
        <p:txBody>
          <a:bodyPr/>
          <a:lstStyle/>
          <a:p>
            <a:pPr marL="609600" indent="-609600" eaLnBrk="1" hangingPunct="1">
              <a:buFont typeface="Monotype Sorts" pitchFamily="2" charset="2"/>
              <a:buAutoNum type="arabicPeriod"/>
              <a:defRPr/>
            </a:pPr>
            <a:r>
              <a:rPr lang="ja-JP" altLang="en-US" smtClean="0"/>
              <a:t>学期末試験</a:t>
            </a:r>
          </a:p>
          <a:p>
            <a:pPr marL="609600" indent="-609600" eaLnBrk="1" hangingPunct="1">
              <a:buFont typeface="Monotype Sorts" pitchFamily="2" charset="2"/>
              <a:buAutoNum type="arabicPeriod"/>
              <a:defRPr/>
            </a:pPr>
            <a:r>
              <a:rPr lang="ja-JP" altLang="en-US" smtClean="0"/>
              <a:t>小テスト／実力確認テスト</a:t>
            </a:r>
          </a:p>
          <a:p>
            <a:pPr marL="609600" indent="-609600" eaLnBrk="1" hangingPunct="1">
              <a:buFont typeface="Monotype Sorts" pitchFamily="2" charset="2"/>
              <a:buAutoNum type="arabicPeriod"/>
              <a:defRPr/>
            </a:pPr>
            <a:r>
              <a:rPr lang="ja-JP" altLang="en-US" smtClean="0"/>
              <a:t>アンケート</a:t>
            </a:r>
          </a:p>
          <a:p>
            <a:pPr marL="609600" indent="-609600" eaLnBrk="1" hangingPunct="1">
              <a:buFont typeface="Monotype Sorts" pitchFamily="2" charset="2"/>
              <a:buAutoNum type="arabicPeriod"/>
              <a:defRPr/>
            </a:pPr>
            <a:r>
              <a:rPr lang="ja-JP" altLang="en-US" smtClean="0"/>
              <a:t>レポート（任意）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7620000" cy="1143000"/>
          </a:xfrm>
        </p:spPr>
        <p:txBody>
          <a:bodyPr/>
          <a:lstStyle/>
          <a:p>
            <a:r>
              <a:rPr lang="ja-JP" altLang="en-US" dirty="0"/>
              <a:t> 授業のねらい</a:t>
            </a:r>
            <a:endParaRPr kumimoji="1" lang="ja-JP" altLang="en-US" dirty="0"/>
          </a:p>
        </p:txBody>
      </p:sp>
      <p:sp>
        <p:nvSpPr>
          <p:cNvPr id="3" name="コンテンツ プレースホルダー 2"/>
          <p:cNvSpPr>
            <a:spLocks noGrp="1"/>
          </p:cNvSpPr>
          <p:nvPr>
            <p:ph idx="1"/>
          </p:nvPr>
        </p:nvSpPr>
        <p:spPr>
          <a:xfrm>
            <a:off x="107504" y="836712"/>
            <a:ext cx="8856984" cy="4800600"/>
          </a:xfrm>
        </p:spPr>
        <p:txBody>
          <a:bodyPr>
            <a:noAutofit/>
          </a:bodyPr>
          <a:lstStyle/>
          <a:p>
            <a:pPr marL="114300" indent="0">
              <a:buNone/>
            </a:pPr>
            <a:r>
              <a:rPr lang="ja-JP" altLang="en-US" sz="3200" b="1" dirty="0" smtClean="0">
                <a:latin typeface="+mj-ea"/>
                <a:ea typeface="+mj-ea"/>
              </a:rPr>
              <a:t>　</a:t>
            </a:r>
            <a:r>
              <a:rPr lang="ja-JP" altLang="en-US" sz="3200" b="1" dirty="0">
                <a:latin typeface="+mj-ea"/>
                <a:ea typeface="+mj-ea"/>
              </a:rPr>
              <a:t>この</a:t>
            </a:r>
            <a:r>
              <a:rPr lang="en-US" altLang="ja-JP" sz="3200" b="1" dirty="0">
                <a:latin typeface="+mj-ea"/>
                <a:ea typeface="+mj-ea"/>
              </a:rPr>
              <a:t>10</a:t>
            </a:r>
            <a:r>
              <a:rPr lang="ja-JP" altLang="en-US" sz="3200" b="1" dirty="0">
                <a:latin typeface="+mj-ea"/>
                <a:ea typeface="+mj-ea"/>
              </a:rPr>
              <a:t>年の世界経済を振り返ると</a:t>
            </a:r>
            <a:r>
              <a:rPr lang="ja-JP" altLang="en-US" sz="3200" b="1" dirty="0">
                <a:solidFill>
                  <a:srgbClr val="0070C0"/>
                </a:solidFill>
                <a:latin typeface="+mj-ea"/>
                <a:ea typeface="+mj-ea"/>
              </a:rPr>
              <a:t>ギリシア・ショックやリーマン・ショックなど</a:t>
            </a:r>
            <a:r>
              <a:rPr lang="ja-JP" altLang="en-US" sz="3200" b="1" dirty="0">
                <a:latin typeface="+mj-ea"/>
                <a:ea typeface="+mj-ea"/>
              </a:rPr>
              <a:t>を契機に、世界の市場や貿易環境が急速に変化してきている。特に、中国をはじめとする新興国市場においてプレゼンスが向上しているものの、大きなリスクも抱えている。また、先進国市場は縮小し、信用収縮が起こっている。このように現在の国際貿易は複雑性、不透明性を高め、</a:t>
            </a:r>
            <a:r>
              <a:rPr lang="en-US" altLang="ja-JP" sz="3200" b="1" dirty="0">
                <a:solidFill>
                  <a:srgbClr val="0070C0"/>
                </a:solidFill>
                <a:latin typeface="+mj-ea"/>
                <a:ea typeface="+mj-ea"/>
              </a:rPr>
              <a:t>WTO</a:t>
            </a:r>
            <a:r>
              <a:rPr lang="ja-JP" altLang="en-US" sz="3200" b="1" dirty="0">
                <a:solidFill>
                  <a:srgbClr val="0070C0"/>
                </a:solidFill>
                <a:latin typeface="+mj-ea"/>
                <a:ea typeface="+mj-ea"/>
              </a:rPr>
              <a:t>ドーハラウンド</a:t>
            </a:r>
            <a:r>
              <a:rPr lang="ja-JP" altLang="en-US" sz="3200" b="1" dirty="0">
                <a:latin typeface="+mj-ea"/>
                <a:ea typeface="+mj-ea"/>
              </a:rPr>
              <a:t>の合意は進まず、貿易の管理組織が十分であるといえない。</a:t>
            </a:r>
          </a:p>
          <a:p>
            <a:pPr marL="114300" indent="0">
              <a:buNone/>
            </a:pPr>
            <a:r>
              <a:rPr lang="ja-JP" altLang="en-US" sz="3200" b="1" dirty="0">
                <a:latin typeface="+mj-ea"/>
                <a:ea typeface="+mj-ea"/>
              </a:rPr>
              <a:t>　他方、日本の貿易も大きな転換期を迎えている。長年貿易黒字国であり、円高の対応を迫られてきた日本は、今や</a:t>
            </a:r>
            <a:r>
              <a:rPr lang="ja-JP" altLang="en-US" sz="3200" b="1" dirty="0">
                <a:solidFill>
                  <a:srgbClr val="0070C0"/>
                </a:solidFill>
                <a:latin typeface="+mj-ea"/>
                <a:ea typeface="+mj-ea"/>
              </a:rPr>
              <a:t>貿易黒字</a:t>
            </a:r>
            <a:r>
              <a:rPr lang="ja-JP" altLang="en-US" sz="3200" b="1" dirty="0">
                <a:latin typeface="+mj-ea"/>
                <a:ea typeface="+mj-ea"/>
              </a:rPr>
              <a:t>基調ではなくなっている</a:t>
            </a:r>
            <a:r>
              <a:rPr lang="ja-JP" altLang="en-US" sz="3200" b="1" dirty="0" smtClean="0">
                <a:latin typeface="+mj-ea"/>
                <a:ea typeface="+mj-ea"/>
              </a:rPr>
              <a:t>。</a:t>
            </a:r>
            <a:endParaRPr kumimoji="1" lang="ja-JP" altLang="en-US" sz="3200" b="1" dirty="0">
              <a:latin typeface="+mj-ea"/>
              <a:ea typeface="+mj-ea"/>
            </a:endParaRPr>
          </a:p>
        </p:txBody>
      </p:sp>
    </p:spTree>
    <p:extLst>
      <p:ext uri="{BB962C8B-B14F-4D97-AF65-F5344CB8AC3E}">
        <p14:creationId xmlns:p14="http://schemas.microsoft.com/office/powerpoint/2010/main" val="223078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7620000" cy="1143000"/>
          </a:xfrm>
        </p:spPr>
        <p:txBody>
          <a:bodyPr/>
          <a:lstStyle/>
          <a:p>
            <a:r>
              <a:rPr lang="ja-JP" altLang="en-US" dirty="0"/>
              <a:t> 授業のねらい</a:t>
            </a:r>
            <a:endParaRPr kumimoji="1" lang="ja-JP" altLang="en-US" dirty="0"/>
          </a:p>
        </p:txBody>
      </p:sp>
      <p:sp>
        <p:nvSpPr>
          <p:cNvPr id="3" name="コンテンツ プレースホルダー 2"/>
          <p:cNvSpPr>
            <a:spLocks noGrp="1"/>
          </p:cNvSpPr>
          <p:nvPr>
            <p:ph idx="1"/>
          </p:nvPr>
        </p:nvSpPr>
        <p:spPr>
          <a:xfrm>
            <a:off x="107504" y="908720"/>
            <a:ext cx="8856984" cy="4800600"/>
          </a:xfrm>
        </p:spPr>
        <p:txBody>
          <a:bodyPr>
            <a:noAutofit/>
          </a:bodyPr>
          <a:lstStyle/>
          <a:p>
            <a:pPr marL="114300" indent="0">
              <a:buNone/>
            </a:pPr>
            <a:r>
              <a:rPr lang="ja-JP" altLang="en-US" b="1" dirty="0">
                <a:solidFill>
                  <a:srgbClr val="0070C0"/>
                </a:solidFill>
                <a:latin typeface="+mj-ea"/>
                <a:ea typeface="+mj-ea"/>
              </a:rPr>
              <a:t>　</a:t>
            </a:r>
            <a:r>
              <a:rPr lang="ja-JP" altLang="en-US" sz="3200" b="1" dirty="0">
                <a:solidFill>
                  <a:sysClr val="windowText" lastClr="000000"/>
                </a:solidFill>
                <a:latin typeface="+mj-ea"/>
                <a:ea typeface="+mj-ea"/>
              </a:rPr>
              <a:t>また、</a:t>
            </a:r>
            <a:r>
              <a:rPr lang="en-US" altLang="ja-JP" sz="3200" b="1" dirty="0">
                <a:solidFill>
                  <a:sysClr val="windowText" lastClr="000000"/>
                </a:solidFill>
                <a:latin typeface="+mj-ea"/>
                <a:ea typeface="+mj-ea"/>
              </a:rPr>
              <a:t>2018</a:t>
            </a:r>
            <a:r>
              <a:rPr lang="ja-JP" altLang="en-US" sz="3200" b="1" dirty="0">
                <a:solidFill>
                  <a:sysClr val="windowText" lastClr="000000"/>
                </a:solidFill>
                <a:latin typeface="+mj-ea"/>
                <a:ea typeface="+mj-ea"/>
              </a:rPr>
              <a:t>年</a:t>
            </a:r>
            <a:r>
              <a:rPr lang="en-US" altLang="ja-JP" sz="3200" b="1" dirty="0">
                <a:solidFill>
                  <a:sysClr val="windowText" lastClr="000000"/>
                </a:solidFill>
                <a:latin typeface="+mj-ea"/>
                <a:ea typeface="+mj-ea"/>
              </a:rPr>
              <a:t>3</a:t>
            </a:r>
            <a:r>
              <a:rPr lang="ja-JP" altLang="en-US" sz="3200" b="1" dirty="0">
                <a:solidFill>
                  <a:sysClr val="windowText" lastClr="000000"/>
                </a:solidFill>
                <a:latin typeface="+mj-ea"/>
                <a:ea typeface="+mj-ea"/>
              </a:rPr>
              <a:t>月に</a:t>
            </a:r>
            <a:r>
              <a:rPr lang="ja-JP" altLang="en-US" sz="3200" b="1" dirty="0">
                <a:solidFill>
                  <a:srgbClr val="0070C0"/>
                </a:solidFill>
                <a:latin typeface="+mj-ea"/>
                <a:ea typeface="+mj-ea"/>
              </a:rPr>
              <a:t>ＴＰＰ</a:t>
            </a:r>
            <a:r>
              <a:rPr lang="ja-JP" altLang="en-US" sz="3200" b="1" dirty="0">
                <a:solidFill>
                  <a:sysClr val="windowText" lastClr="000000"/>
                </a:solidFill>
                <a:latin typeface="+mj-ea"/>
                <a:ea typeface="+mj-ea"/>
              </a:rPr>
              <a:t>（環太平洋パートナーシップ協定）は米国を除く</a:t>
            </a:r>
            <a:r>
              <a:rPr lang="en-US" altLang="ja-JP" sz="3200" b="1" dirty="0">
                <a:solidFill>
                  <a:sysClr val="windowText" lastClr="000000"/>
                </a:solidFill>
                <a:latin typeface="+mj-ea"/>
                <a:ea typeface="+mj-ea"/>
              </a:rPr>
              <a:t>11</a:t>
            </a:r>
            <a:r>
              <a:rPr lang="ja-JP" altLang="en-US" sz="3200" b="1" dirty="0">
                <a:solidFill>
                  <a:sysClr val="windowText" lastClr="000000"/>
                </a:solidFill>
                <a:latin typeface="+mj-ea"/>
                <a:ea typeface="+mj-ea"/>
              </a:rPr>
              <a:t>カ国で署名がなされ、発行が待たれる。それに対し、米国トランプ大統領の保護貿易的な政策はこれまでの</a:t>
            </a:r>
            <a:r>
              <a:rPr lang="ja-JP" altLang="en-US" sz="3200" b="1" dirty="0">
                <a:solidFill>
                  <a:srgbClr val="0070C0"/>
                </a:solidFill>
                <a:latin typeface="+mj-ea"/>
                <a:ea typeface="+mj-ea"/>
              </a:rPr>
              <a:t>自由貿易</a:t>
            </a:r>
            <a:r>
              <a:rPr lang="ja-JP" altLang="en-US" sz="3200" b="1" dirty="0">
                <a:solidFill>
                  <a:sysClr val="windowText" lastClr="000000"/>
                </a:solidFill>
                <a:latin typeface="+mj-ea"/>
                <a:ea typeface="+mj-ea"/>
              </a:rPr>
              <a:t>体制を揺るがしかねず、他方、国家資本主義と言われる中国は</a:t>
            </a:r>
            <a:r>
              <a:rPr lang="ja-JP" altLang="en-US" sz="3200" b="1" dirty="0">
                <a:solidFill>
                  <a:srgbClr val="0070C0"/>
                </a:solidFill>
                <a:latin typeface="+mj-ea"/>
                <a:ea typeface="+mj-ea"/>
              </a:rPr>
              <a:t>一帯一路</a:t>
            </a:r>
            <a:r>
              <a:rPr lang="ja-JP" altLang="en-US" sz="3200" b="1" dirty="0">
                <a:solidFill>
                  <a:sysClr val="windowText" lastClr="000000"/>
                </a:solidFill>
                <a:latin typeface="+mj-ea"/>
                <a:ea typeface="+mj-ea"/>
              </a:rPr>
              <a:t>構想など新たな経済圏を模索しており、今後の国際貿易は極めて不透明である。</a:t>
            </a:r>
          </a:p>
          <a:p>
            <a:pPr marL="114300" indent="0">
              <a:buNone/>
            </a:pPr>
            <a:r>
              <a:rPr lang="ja-JP" altLang="en-US" sz="3200" b="1" dirty="0">
                <a:solidFill>
                  <a:sysClr val="windowText" lastClr="000000"/>
                </a:solidFill>
                <a:latin typeface="+mj-ea"/>
                <a:ea typeface="+mj-ea"/>
              </a:rPr>
              <a:t>　こうした、問題意識を基に、本講では、貿易の現状分析を行いその課題を追究し、また、このような経済環境におけるビジネスのあり方を考える。同時に貿易論の基礎理論の習得を目指す。</a:t>
            </a:r>
          </a:p>
          <a:p>
            <a:pPr marL="114300" indent="0">
              <a:buNone/>
            </a:pPr>
            <a:r>
              <a:rPr lang="ja-JP" altLang="en-US" b="1" dirty="0">
                <a:solidFill>
                  <a:srgbClr val="0070C0"/>
                </a:solidFill>
                <a:latin typeface="+mj-ea"/>
                <a:ea typeface="+mj-ea"/>
              </a:rPr>
              <a:t>　</a:t>
            </a:r>
            <a:endParaRPr kumimoji="1" lang="ja-JP" altLang="en-US" b="1" dirty="0">
              <a:latin typeface="+mj-ea"/>
              <a:ea typeface="+mj-ea"/>
            </a:endParaRPr>
          </a:p>
        </p:txBody>
      </p:sp>
    </p:spTree>
    <p:extLst>
      <p:ext uri="{BB962C8B-B14F-4D97-AF65-F5344CB8AC3E}">
        <p14:creationId xmlns:p14="http://schemas.microsoft.com/office/powerpoint/2010/main" val="377101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1305" y="548680"/>
            <a:ext cx="7620000" cy="1143000"/>
          </a:xfrm>
        </p:spPr>
        <p:txBody>
          <a:bodyPr/>
          <a:lstStyle/>
          <a:p>
            <a:r>
              <a:rPr lang="ja-JP" altLang="en-US" dirty="0"/>
              <a:t> 授業のねらい</a:t>
            </a:r>
            <a:endParaRPr kumimoji="1" lang="ja-JP" altLang="en-US" dirty="0"/>
          </a:p>
        </p:txBody>
      </p:sp>
      <p:sp>
        <p:nvSpPr>
          <p:cNvPr id="3" name="コンテンツ プレースホルダー 2"/>
          <p:cNvSpPr>
            <a:spLocks noGrp="1"/>
          </p:cNvSpPr>
          <p:nvPr>
            <p:ph idx="1"/>
          </p:nvPr>
        </p:nvSpPr>
        <p:spPr>
          <a:xfrm>
            <a:off x="95445" y="1844824"/>
            <a:ext cx="8856984" cy="4800600"/>
          </a:xfrm>
        </p:spPr>
        <p:txBody>
          <a:bodyPr>
            <a:noAutofit/>
          </a:bodyPr>
          <a:lstStyle/>
          <a:p>
            <a:pPr marL="114300" indent="0">
              <a:buNone/>
            </a:pPr>
            <a:r>
              <a:rPr lang="ja-JP" altLang="en-US" sz="3200" b="1" dirty="0" smtClean="0">
                <a:solidFill>
                  <a:sysClr val="windowText" lastClr="000000"/>
                </a:solidFill>
                <a:latin typeface="+mj-ea"/>
                <a:ea typeface="+mj-ea"/>
              </a:rPr>
              <a:t>　</a:t>
            </a:r>
            <a:r>
              <a:rPr lang="ja-JP" altLang="en-US" sz="3200" b="1" dirty="0">
                <a:solidFill>
                  <a:sysClr val="windowText" lastClr="000000"/>
                </a:solidFill>
                <a:latin typeface="+mj-ea"/>
                <a:ea typeface="+mj-ea"/>
              </a:rPr>
              <a:t>　単純に考えても貿易論の範囲は、（１）貿易の理論、（２）国際経済、地域経済事情、（３）国際機関、市場統合・協定、（４）日本の貿易、（５）貿易、国際経済史、（６）関税をはじめとする貿易政策、（７）為替理論、（８）対外直接投資</a:t>
            </a:r>
            <a:r>
              <a:rPr lang="en-US" altLang="ja-JP" sz="3200" b="1" dirty="0">
                <a:solidFill>
                  <a:sysClr val="windowText" lastClr="000000"/>
                </a:solidFill>
                <a:latin typeface="+mj-ea"/>
                <a:ea typeface="+mj-ea"/>
              </a:rPr>
              <a:t>(FDI)</a:t>
            </a:r>
            <a:r>
              <a:rPr lang="ja-JP" altLang="en-US" sz="3200" b="1" dirty="0">
                <a:solidFill>
                  <a:sysClr val="windowText" lastClr="000000"/>
                </a:solidFill>
                <a:latin typeface="+mj-ea"/>
                <a:ea typeface="+mj-ea"/>
              </a:rPr>
              <a:t>・国際生産の理論、（９）多国籍企業理論、（１０）グローバル戦略（輸出、</a:t>
            </a:r>
            <a:r>
              <a:rPr lang="en-US" altLang="ja-JP" sz="3200" b="1" dirty="0">
                <a:solidFill>
                  <a:sysClr val="windowText" lastClr="000000"/>
                </a:solidFill>
                <a:latin typeface="+mj-ea"/>
                <a:ea typeface="+mj-ea"/>
              </a:rPr>
              <a:t>FDI</a:t>
            </a:r>
            <a:r>
              <a:rPr lang="ja-JP" altLang="en-US" sz="3200" b="1" dirty="0" err="1">
                <a:solidFill>
                  <a:sysClr val="windowText" lastClr="000000"/>
                </a:solidFill>
                <a:latin typeface="+mj-ea"/>
                <a:ea typeface="+mj-ea"/>
              </a:rPr>
              <a:t>、</a:t>
            </a:r>
            <a:r>
              <a:rPr lang="ja-JP" altLang="en-US" sz="3200" b="1" dirty="0">
                <a:solidFill>
                  <a:sysClr val="windowText" lastClr="000000"/>
                </a:solidFill>
                <a:latin typeface="+mj-ea"/>
                <a:ea typeface="+mj-ea"/>
              </a:rPr>
              <a:t>ライセンシングの選択等）、（１１）貿易商務などあまりに幅広い。</a:t>
            </a:r>
          </a:p>
          <a:p>
            <a:pPr marL="114300" indent="0">
              <a:buNone/>
            </a:pPr>
            <a:r>
              <a:rPr lang="ja-JP" altLang="en-US" sz="3200" b="1" dirty="0">
                <a:solidFill>
                  <a:sysClr val="windowText" lastClr="000000"/>
                </a:solidFill>
                <a:latin typeface="+mj-ea"/>
                <a:ea typeface="+mj-ea"/>
              </a:rPr>
              <a:t>　</a:t>
            </a:r>
            <a:endParaRPr kumimoji="1" lang="ja-JP" altLang="en-US" sz="3200" b="1" dirty="0">
              <a:solidFill>
                <a:sysClr val="windowText" lastClr="000000"/>
              </a:solidFill>
              <a:latin typeface="+mj-ea"/>
              <a:ea typeface="+mj-ea"/>
            </a:endParaRPr>
          </a:p>
        </p:txBody>
      </p:sp>
    </p:spTree>
    <p:extLst>
      <p:ext uri="{BB962C8B-B14F-4D97-AF65-F5344CB8AC3E}">
        <p14:creationId xmlns:p14="http://schemas.microsoft.com/office/powerpoint/2010/main" val="417452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授業のねらい</a:t>
            </a:r>
            <a:endParaRPr kumimoji="1" lang="ja-JP" altLang="en-US" dirty="0"/>
          </a:p>
        </p:txBody>
      </p:sp>
      <p:sp>
        <p:nvSpPr>
          <p:cNvPr id="3" name="コンテンツ プレースホルダー 2"/>
          <p:cNvSpPr>
            <a:spLocks noGrp="1"/>
          </p:cNvSpPr>
          <p:nvPr>
            <p:ph idx="1"/>
          </p:nvPr>
        </p:nvSpPr>
        <p:spPr/>
        <p:txBody>
          <a:bodyPr>
            <a:noAutofit/>
          </a:bodyPr>
          <a:lstStyle/>
          <a:p>
            <a:pPr marL="114300" indent="0">
              <a:buNone/>
            </a:pPr>
            <a:r>
              <a:rPr lang="ja-JP" altLang="en-US" sz="3200" b="1" dirty="0" smtClean="0">
                <a:latin typeface="+mj-ea"/>
              </a:rPr>
              <a:t>　</a:t>
            </a:r>
            <a:r>
              <a:rPr lang="ja-JP" altLang="en-US" sz="3200" b="1" dirty="0" smtClean="0">
                <a:latin typeface="+mj-ea"/>
                <a:ea typeface="+mj-ea"/>
              </a:rPr>
              <a:t>貿易論は</a:t>
            </a:r>
            <a:r>
              <a:rPr lang="ja-JP" altLang="en-US" sz="3200" b="1" dirty="0">
                <a:latin typeface="+mj-ea"/>
                <a:ea typeface="+mj-ea"/>
              </a:rPr>
              <a:t>、経営学科の配当科目でもあるので、伝統的な貿易理論よりも、貿易動向、対外直接投資さらに多国籍企業や国際競争の問題にウエイトを置く。</a:t>
            </a:r>
            <a:br>
              <a:rPr lang="ja-JP" altLang="en-US" sz="3200" b="1" dirty="0">
                <a:latin typeface="+mj-ea"/>
                <a:ea typeface="+mj-ea"/>
              </a:rPr>
            </a:br>
            <a:r>
              <a:rPr lang="ja-JP" altLang="en-US" sz="3200" b="1" dirty="0">
                <a:latin typeface="+mj-ea"/>
                <a:ea typeface="+mj-ea"/>
              </a:rPr>
              <a:t>　また、講義のレベルは、現状分析では最終的に通商白書がある程度理解できるレベル、理論研究では最低限の用語が理解できるレベルを目指したい。</a:t>
            </a:r>
            <a:br>
              <a:rPr lang="ja-JP" altLang="en-US" sz="3200" b="1" dirty="0">
                <a:latin typeface="+mj-ea"/>
                <a:ea typeface="+mj-ea"/>
              </a:rPr>
            </a:br>
            <a:r>
              <a:rPr lang="ja-JP" altLang="en-US" sz="3200" b="1" dirty="0">
                <a:latin typeface="+mj-ea"/>
                <a:ea typeface="+mj-ea"/>
              </a:rPr>
              <a:t>　さらに、出来るだけ、リアルタイムの話題にも触れるように</a:t>
            </a:r>
            <a:r>
              <a:rPr lang="ja-JP" altLang="en-US" sz="3200" b="1" dirty="0" smtClean="0">
                <a:latin typeface="+mj-ea"/>
                <a:ea typeface="+mj-ea"/>
              </a:rPr>
              <a:t>心掛けたい。</a:t>
            </a:r>
            <a:endParaRPr lang="ja-JP" altLang="en-US" sz="3200" b="1" dirty="0">
              <a:latin typeface="+mj-ea"/>
              <a:ea typeface="+mj-ea"/>
            </a:endParaRPr>
          </a:p>
          <a:p>
            <a:pPr marL="114300" indent="0">
              <a:buNone/>
            </a:pPr>
            <a:endParaRPr kumimoji="1" lang="ja-JP" altLang="en-US" sz="3200" dirty="0"/>
          </a:p>
        </p:txBody>
      </p:sp>
    </p:spTree>
    <p:extLst>
      <p:ext uri="{BB962C8B-B14F-4D97-AF65-F5344CB8AC3E}">
        <p14:creationId xmlns:p14="http://schemas.microsoft.com/office/powerpoint/2010/main" val="226844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9922"/>
            <a:ext cx="8229600" cy="990600"/>
          </a:xfrm>
        </p:spPr>
        <p:txBody>
          <a:bodyPr/>
          <a:lstStyle/>
          <a:p>
            <a:r>
              <a:rPr lang="ja-JP" altLang="en-US" dirty="0"/>
              <a:t>  達成目標</a:t>
            </a:r>
            <a:endParaRPr kumimoji="1" lang="ja-JP" altLang="en-US" dirty="0"/>
          </a:p>
        </p:txBody>
      </p:sp>
      <p:sp>
        <p:nvSpPr>
          <p:cNvPr id="3" name="コンテンツ プレースホルダー 2"/>
          <p:cNvSpPr>
            <a:spLocks noGrp="1"/>
          </p:cNvSpPr>
          <p:nvPr>
            <p:ph idx="1"/>
          </p:nvPr>
        </p:nvSpPr>
        <p:spPr>
          <a:xfrm>
            <a:off x="161879" y="692696"/>
            <a:ext cx="8964488" cy="5640288"/>
          </a:xfrm>
        </p:spPr>
        <p:txBody>
          <a:bodyPr>
            <a:noAutofit/>
          </a:bodyPr>
          <a:lstStyle/>
          <a:p>
            <a:pPr marL="0" indent="0">
              <a:buNone/>
            </a:pPr>
            <a:r>
              <a:rPr lang="ja-JP" altLang="en-US" dirty="0"/>
              <a:t>大学専門課程の貿易論としての必須の知識の習得が重要である。</a:t>
            </a:r>
            <a:br>
              <a:rPr lang="ja-JP" altLang="en-US" dirty="0"/>
            </a:br>
            <a:r>
              <a:rPr lang="ja-JP" altLang="en-US" dirty="0"/>
              <a:t>例えば以下のものがあげられます</a:t>
            </a:r>
            <a:r>
              <a:rPr lang="ja-JP" altLang="en-US" dirty="0" smtClean="0"/>
              <a:t>。</a:t>
            </a:r>
            <a:endParaRPr lang="en-US" altLang="ja-JP" dirty="0" smtClean="0"/>
          </a:p>
          <a:p>
            <a:pPr marL="457200" indent="-457200">
              <a:buFont typeface="+mj-ea"/>
              <a:buAutoNum type="circleNumDbPlain"/>
            </a:pPr>
            <a:r>
              <a:rPr lang="ja-JP" altLang="en-US" dirty="0" smtClean="0"/>
              <a:t>世界</a:t>
            </a:r>
            <a:r>
              <a:rPr lang="ja-JP" altLang="en-US" dirty="0"/>
              <a:t>経済・世界貿易について一定の見識がもてること。例えば、通商白書の概要が理解できる程度</a:t>
            </a:r>
            <a:r>
              <a:rPr lang="ja-JP" altLang="en-US" dirty="0" smtClean="0"/>
              <a:t>。</a:t>
            </a:r>
            <a:endParaRPr lang="en-US" altLang="ja-JP" dirty="0" smtClean="0"/>
          </a:p>
          <a:p>
            <a:pPr marL="457200" indent="-457200">
              <a:buFont typeface="+mj-ea"/>
              <a:buAutoNum type="circleNumDbPlain"/>
            </a:pPr>
            <a:r>
              <a:rPr lang="ja-JP" altLang="en-US" dirty="0" smtClean="0"/>
              <a:t>ＷＴＯ</a:t>
            </a:r>
            <a:r>
              <a:rPr lang="ja-JP" altLang="en-US" dirty="0"/>
              <a:t>、ＩＭＦなどの国際機関やＦＴＡ（自由貿易協定）などについて理解していること</a:t>
            </a:r>
            <a:r>
              <a:rPr lang="ja-JP" altLang="en-US" dirty="0" smtClean="0"/>
              <a:t>。</a:t>
            </a:r>
            <a:endParaRPr lang="en-US" altLang="ja-JP" dirty="0" smtClean="0"/>
          </a:p>
          <a:p>
            <a:pPr marL="457200" indent="-457200">
              <a:buFont typeface="+mj-ea"/>
              <a:buAutoNum type="circleNumDbPlain"/>
            </a:pPr>
            <a:r>
              <a:rPr lang="ja-JP" altLang="en-US" dirty="0" smtClean="0"/>
              <a:t>貿易論</a:t>
            </a:r>
            <a:r>
              <a:rPr lang="ja-JP" altLang="en-US" dirty="0"/>
              <a:t>の基礎として、国際収支、関税、非関税障壁、為替などについての専門用語がわかること</a:t>
            </a:r>
            <a:r>
              <a:rPr lang="ja-JP" altLang="en-US" dirty="0" smtClean="0"/>
              <a:t>。</a:t>
            </a:r>
            <a:endParaRPr lang="en-US" altLang="ja-JP" dirty="0" smtClean="0"/>
          </a:p>
          <a:p>
            <a:pPr marL="457200" indent="-457200">
              <a:buFont typeface="+mj-ea"/>
              <a:buAutoNum type="circleNumDbPlain"/>
            </a:pPr>
            <a:r>
              <a:rPr lang="ja-JP" altLang="en-US" dirty="0" smtClean="0"/>
              <a:t>戦後</a:t>
            </a:r>
            <a:r>
              <a:rPr lang="ja-JP" altLang="en-US" dirty="0"/>
              <a:t>の貿易の展開や通商問題などを把握していること</a:t>
            </a:r>
            <a:r>
              <a:rPr lang="ja-JP" altLang="en-US" dirty="0" smtClean="0"/>
              <a:t>。</a:t>
            </a:r>
            <a:endParaRPr lang="en-US" altLang="ja-JP" dirty="0" smtClean="0"/>
          </a:p>
          <a:p>
            <a:pPr marL="457200" indent="-457200">
              <a:buFont typeface="+mj-ea"/>
              <a:buAutoNum type="circleNumDbPlain"/>
            </a:pPr>
            <a:r>
              <a:rPr lang="ja-JP" altLang="en-US" dirty="0" smtClean="0"/>
              <a:t>貿易論</a:t>
            </a:r>
            <a:r>
              <a:rPr lang="ja-JP" altLang="en-US" dirty="0"/>
              <a:t>の基礎理論である比較優位理論や対外直接投資・多国籍企業理論の内部化理論や取引コスト理論が理解できる</a:t>
            </a:r>
            <a:r>
              <a:rPr lang="ja-JP" altLang="en-US" dirty="0" smtClean="0"/>
              <a:t>こと</a:t>
            </a:r>
            <a:endParaRPr lang="en-US" altLang="ja-JP" dirty="0"/>
          </a:p>
          <a:p>
            <a:pPr marL="457200" indent="-457200">
              <a:buFont typeface="+mj-ea"/>
              <a:buAutoNum type="circleNumDbPlain"/>
            </a:pPr>
            <a:r>
              <a:rPr lang="ja-JP" altLang="en-US" dirty="0" smtClean="0"/>
              <a:t>企業</a:t>
            </a:r>
            <a:r>
              <a:rPr lang="ja-JP" altLang="en-US" dirty="0"/>
              <a:t>の基本的なグローバル戦略を理解していること</a:t>
            </a:r>
            <a:r>
              <a:rPr lang="ja-JP" altLang="en-US" dirty="0" smtClean="0"/>
              <a:t>。</a:t>
            </a:r>
            <a:endParaRPr lang="en-US" altLang="ja-JP" dirty="0" smtClean="0"/>
          </a:p>
          <a:p>
            <a:pPr marL="457200" indent="-457200">
              <a:buFont typeface="+mj-ea"/>
              <a:buAutoNum type="circleNumDbPlain"/>
            </a:pPr>
            <a:r>
              <a:rPr lang="ja-JP" altLang="en-US" dirty="0" smtClean="0"/>
              <a:t>貿易</a:t>
            </a:r>
            <a:r>
              <a:rPr lang="ja-JP" altLang="en-US" dirty="0"/>
              <a:t>取引に必要な商務の基本を習得していること</a:t>
            </a:r>
            <a:r>
              <a:rPr lang="ja-JP" altLang="en-US" dirty="0" smtClean="0"/>
              <a:t>。</a:t>
            </a:r>
            <a:endParaRPr lang="en-US" altLang="ja-JP" dirty="0" smtClean="0"/>
          </a:p>
          <a:p>
            <a:pPr marL="457200" indent="-457200">
              <a:buFont typeface="+mj-ea"/>
              <a:buAutoNum type="circleNumDbPlain"/>
            </a:pPr>
            <a:r>
              <a:rPr lang="ja-JP" altLang="en-US" dirty="0" smtClean="0"/>
              <a:t>これら</a:t>
            </a:r>
            <a:r>
              <a:rPr lang="ja-JP" altLang="en-US" dirty="0"/>
              <a:t>のことを通じて、現在の世界経済や貿易に対して把握でき、自分の意見がもてることが講義の達成目標です。</a:t>
            </a:r>
          </a:p>
          <a:p>
            <a:pPr marL="0" indent="0">
              <a:buNone/>
            </a:pPr>
            <a:endParaRPr kumimoji="1" lang="ja-JP" altLang="en-US" dirty="0"/>
          </a:p>
        </p:txBody>
      </p:sp>
    </p:spTree>
    <p:extLst>
      <p:ext uri="{BB962C8B-B14F-4D97-AF65-F5344CB8AC3E}">
        <p14:creationId xmlns:p14="http://schemas.microsoft.com/office/powerpoint/2010/main" val="123285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pic>
        <p:nvPicPr>
          <p:cNvPr id="26627" name="Picture 3"/>
          <p:cNvPicPr>
            <a:picLocks noGrp="1" noChangeAspect="1" noChangeArrowheads="1"/>
          </p:cNvPicPr>
          <p:nvPr>
            <p:ph idx="1"/>
          </p:nvPr>
        </p:nvPicPr>
        <p:blipFill rotWithShape="1">
          <a:blip r:embed="rId3" cstate="print"/>
          <a:srcRect l="30113" t="32852" r="35084" b="34137"/>
          <a:stretch/>
        </p:blipFill>
        <p:spPr bwMode="auto">
          <a:xfrm>
            <a:off x="323527" y="1196752"/>
            <a:ext cx="8365892" cy="4959485"/>
          </a:xfrm>
          <a:prstGeom prst="rect">
            <a:avLst/>
          </a:prstGeom>
          <a:noFill/>
          <a:ln w="9525">
            <a:noFill/>
            <a:miter lim="800000"/>
            <a:headEnd/>
            <a:tailEnd/>
          </a:ln>
        </p:spPr>
      </p:pic>
      <p:sp>
        <p:nvSpPr>
          <p:cNvPr id="8" name="正方形/長方形 7"/>
          <p:cNvSpPr/>
          <p:nvPr/>
        </p:nvSpPr>
        <p:spPr>
          <a:xfrm>
            <a:off x="4139952" y="6237312"/>
            <a:ext cx="4572000" cy="707886"/>
          </a:xfrm>
          <a:prstGeom prst="rect">
            <a:avLst/>
          </a:prstGeom>
        </p:spPr>
        <p:txBody>
          <a:bodyPr>
            <a:spAutoFit/>
          </a:bodyPr>
          <a:lstStyle/>
          <a:p>
            <a:r>
              <a:rPr lang="en-US" altLang="ja-JP" sz="2000" dirty="0" smtClean="0"/>
              <a:t>http://sankei.jp.msn.com/economy/business/100616/biz1006161824022-n1.htm</a:t>
            </a:r>
            <a:endParaRPr lang="ja-JP" altLang="en-US" dirty="0"/>
          </a:p>
        </p:txBody>
      </p:sp>
      <p:pic>
        <p:nvPicPr>
          <p:cNvPr id="6" name="Picture 3"/>
          <p:cNvPicPr>
            <a:picLocks noChangeAspect="1" noChangeArrowheads="1"/>
          </p:cNvPicPr>
          <p:nvPr/>
        </p:nvPicPr>
        <p:blipFill rotWithShape="1">
          <a:blip r:embed="rId3" cstate="print"/>
          <a:srcRect l="30113" t="13360" r="35084" b="78896"/>
          <a:stretch/>
        </p:blipFill>
        <p:spPr bwMode="auto">
          <a:xfrm>
            <a:off x="323528" y="116632"/>
            <a:ext cx="8365891" cy="1163316"/>
          </a:xfrm>
          <a:prstGeom prst="rect">
            <a:avLst/>
          </a:prstGeom>
          <a:noFill/>
          <a:ln w="9525">
            <a:noFill/>
            <a:miter lim="800000"/>
            <a:headEnd/>
            <a:tailEnd/>
          </a:ln>
          <a:effectLst/>
        </p:spPr>
      </p:pic>
    </p:spTree>
    <p:extLst>
      <p:ext uri="{BB962C8B-B14F-4D97-AF65-F5344CB8AC3E}">
        <p14:creationId xmlns:p14="http://schemas.microsoft.com/office/powerpoint/2010/main" val="27473205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テーマ1">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テーマ1" id="{8C408108-A083-48C4-A18C-643E2FE7D504}" vid="{E550D7C7-8394-4098-998E-E25AC9771EF4}"/>
    </a:ext>
  </a:extLst>
</a:theme>
</file>

<file path=ppt/theme/theme4.xml><?xml version="1.0" encoding="utf-8"?>
<a:theme xmlns:a="http://schemas.openxmlformats.org/drawingml/2006/main" name="イオン ボードルーム">
  <a:themeElements>
    <a:clrScheme name="イオン ボードルーム">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イオン ボードルーム">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プレゼンテーション1</Template>
  <TotalTime>2443</TotalTime>
  <Words>4685</Words>
  <Application>Microsoft Office PowerPoint</Application>
  <PresentationFormat>画面に合わせる (4:3)</PresentationFormat>
  <Paragraphs>3283</Paragraphs>
  <Slides>34</Slides>
  <Notes>19</Notes>
  <HiddenSlides>0</HiddenSlides>
  <MMClips>0</MMClips>
  <ScaleCrop>false</ScaleCrop>
  <HeadingPairs>
    <vt:vector size="8" baseType="variant">
      <vt:variant>
        <vt:lpstr>使用されているフォント</vt:lpstr>
      </vt:variant>
      <vt:variant>
        <vt:i4>16</vt:i4>
      </vt:variant>
      <vt:variant>
        <vt:lpstr>テーマ</vt:lpstr>
      </vt:variant>
      <vt:variant>
        <vt:i4>5</vt:i4>
      </vt:variant>
      <vt:variant>
        <vt:lpstr>埋め込まれた OLE サーバー</vt:lpstr>
      </vt:variant>
      <vt:variant>
        <vt:i4>2</vt:i4>
      </vt:variant>
      <vt:variant>
        <vt:lpstr>スライド タイトル</vt:lpstr>
      </vt:variant>
      <vt:variant>
        <vt:i4>34</vt:i4>
      </vt:variant>
    </vt:vector>
  </HeadingPairs>
  <TitlesOfParts>
    <vt:vector size="57" baseType="lpstr">
      <vt:lpstr>ＤＦ平成ゴシック体W5</vt:lpstr>
      <vt:lpstr>ＪＳＰゴシック</vt:lpstr>
      <vt:lpstr>Meiryo UI</vt:lpstr>
      <vt:lpstr>Monotype Sorts</vt:lpstr>
      <vt:lpstr>ＭＳ Ｐゴシック</vt:lpstr>
      <vt:lpstr>ＭＳ Ｐ明朝</vt:lpstr>
      <vt:lpstr>新細明體</vt:lpstr>
      <vt:lpstr>宋体</vt:lpstr>
      <vt:lpstr>メイリオ</vt:lpstr>
      <vt:lpstr>Arial</vt:lpstr>
      <vt:lpstr>Calibri</vt:lpstr>
      <vt:lpstr>Calibri Light</vt:lpstr>
      <vt:lpstr>Century</vt:lpstr>
      <vt:lpstr>Century Gothic</vt:lpstr>
      <vt:lpstr>Times New Roman</vt:lpstr>
      <vt:lpstr>Wingdings 3</vt:lpstr>
      <vt:lpstr>クラリティ</vt:lpstr>
      <vt:lpstr>レトロスペクト</vt:lpstr>
      <vt:lpstr>テーマ1</vt:lpstr>
      <vt:lpstr>イオン ボードルーム</vt:lpstr>
      <vt:lpstr>Office テーマ</vt:lpstr>
      <vt:lpstr>ｸﾘｯﾌﾟ</vt:lpstr>
      <vt:lpstr>ワークシート</vt:lpstr>
      <vt:lpstr>貿易論</vt:lpstr>
      <vt:lpstr>第１回　イントロダクション INDEX</vt:lpstr>
      <vt:lpstr>貿易論シラバス</vt:lpstr>
      <vt:lpstr> 授業のねらい</vt:lpstr>
      <vt:lpstr> 授業のねらい</vt:lpstr>
      <vt:lpstr> 授業のねらい</vt:lpstr>
      <vt:lpstr>授業のねらい</vt:lpstr>
      <vt:lpstr>  達成目標</vt:lpstr>
      <vt:lpstr>PowerPoint プレゼンテーション</vt:lpstr>
      <vt:lpstr>PowerPoint プレゼンテーション</vt:lpstr>
      <vt:lpstr>グローバル化とは</vt:lpstr>
      <vt:lpstr>地球は縮んだ？ 経済地理学者によるスケッチ</vt:lpstr>
      <vt:lpstr>PowerPoint プレゼンテーション</vt:lpstr>
      <vt:lpstr>変わる国際関係の構図</vt:lpstr>
      <vt:lpstr>２０１6年ＧＤＰ／売上比較</vt:lpstr>
      <vt:lpstr>２０１6年ＧＤＰ／売上比較</vt:lpstr>
      <vt:lpstr>PowerPoint プレゼンテーション</vt:lpstr>
      <vt:lpstr>PowerPoint プレゼンテーション</vt:lpstr>
      <vt:lpstr>PowerPoint プレゼンテーション</vt:lpstr>
      <vt:lpstr>PowerPoint プレゼンテーション</vt:lpstr>
      <vt:lpstr>２００８年ＧＤＰ比較</vt:lpstr>
      <vt:lpstr>２００８年フォーチュン グローバル５００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グローバル社会の到来 - Less 3B からMore N2 -</vt:lpstr>
      <vt:lpstr>NET WORK</vt:lpstr>
      <vt:lpstr>この講義の特徴</vt:lpstr>
      <vt:lpstr>国際ビジネス論の位置付け</vt:lpstr>
      <vt:lpstr>授業計画</vt:lpstr>
      <vt:lpstr>成績評価</vt:lpstr>
    </vt:vector>
  </TitlesOfParts>
  <Company>早稲田大学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貿易論</dc:title>
  <dc:creator>江夏健一</dc:creator>
  <cp:lastModifiedBy>Toshio Kishimoto</cp:lastModifiedBy>
  <cp:revision>137</cp:revision>
  <cp:lastPrinted>2018-04-13T06:53:14Z</cp:lastPrinted>
  <dcterms:created xsi:type="dcterms:W3CDTF">2000-01-05T00:53:24Z</dcterms:created>
  <dcterms:modified xsi:type="dcterms:W3CDTF">2018-04-13T06:56:24Z</dcterms:modified>
</cp:coreProperties>
</file>